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321" r:id="rId3"/>
    <p:sldId id="358" r:id="rId4"/>
    <p:sldId id="362" r:id="rId5"/>
    <p:sldId id="360" r:id="rId6"/>
    <p:sldId id="367" r:id="rId7"/>
    <p:sldId id="322" r:id="rId8"/>
    <p:sldId id="308" r:id="rId9"/>
    <p:sldId id="302" r:id="rId10"/>
    <p:sldId id="311" r:id="rId11"/>
    <p:sldId id="276" r:id="rId12"/>
    <p:sldId id="364" r:id="rId13"/>
    <p:sldId id="325" r:id="rId14"/>
    <p:sldId id="341" r:id="rId15"/>
    <p:sldId id="369" r:id="rId16"/>
    <p:sldId id="339" r:id="rId17"/>
    <p:sldId id="351" r:id="rId18"/>
    <p:sldId id="347" r:id="rId19"/>
    <p:sldId id="326" r:id="rId20"/>
    <p:sldId id="328" r:id="rId21"/>
    <p:sldId id="330" r:id="rId22"/>
    <p:sldId id="344" r:id="rId23"/>
    <p:sldId id="346" r:id="rId24"/>
    <p:sldId id="354" r:id="rId25"/>
    <p:sldId id="370" r:id="rId26"/>
    <p:sldId id="350" r:id="rId27"/>
    <p:sldId id="300" r:id="rId28"/>
    <p:sldId id="291" r:id="rId29"/>
    <p:sldId id="356" r:id="rId30"/>
    <p:sldId id="353" r:id="rId31"/>
    <p:sldId id="355" r:id="rId32"/>
    <p:sldId id="271" r:id="rId33"/>
  </p:sldIdLst>
  <p:sldSz cx="9144000" cy="6858000" type="screen4x3"/>
  <p:notesSz cx="6950075" cy="9236075"/>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E50"/>
    <a:srgbClr val="FF3D2E"/>
    <a:srgbClr val="0C566C"/>
    <a:srgbClr val="BE0011"/>
    <a:srgbClr val="DAEAEF"/>
    <a:srgbClr val="9DBDC6"/>
    <a:srgbClr val="AF2A00"/>
    <a:srgbClr val="FF566C"/>
    <a:srgbClr val="FF1637"/>
    <a:srgbClr val="45A3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9161" autoAdjust="0"/>
  </p:normalViewPr>
  <p:slideViewPr>
    <p:cSldViewPr snapToGrid="0" snapToObjects="1">
      <p:cViewPr varScale="1">
        <p:scale>
          <a:sx n="103" d="100"/>
          <a:sy n="103" d="100"/>
        </p:scale>
        <p:origin x="1758" y="84"/>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8055555555556"/>
          <c:y val="0.22918649406112401"/>
          <c:w val="0.79861111111111105"/>
          <c:h val="0.62372881355932197"/>
        </c:manualLayout>
      </c:layout>
      <c:pieChart>
        <c:varyColors val="1"/>
        <c:ser>
          <c:idx val="0"/>
          <c:order val="0"/>
          <c:tx>
            <c:strRef>
              <c:f>Sheet1!$B$1</c:f>
              <c:strCache>
                <c:ptCount val="1"/>
                <c:pt idx="0">
                  <c:v>Religion in Cambodia </c:v>
                </c:pt>
              </c:strCache>
            </c:strRef>
          </c:tx>
          <c:dPt>
            <c:idx val="0"/>
            <c:bubble3D val="0"/>
            <c:spPr>
              <a:solidFill>
                <a:schemeClr val="accent1">
                  <a:tint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0BE-44D6-9C27-4AEDFE728CC5}"/>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0BE-44D6-9C27-4AEDFE728CC5}"/>
              </c:ext>
            </c:extLst>
          </c:dPt>
          <c:dPt>
            <c:idx val="2"/>
            <c:bubble3D val="0"/>
            <c:spPr>
              <a:solidFill>
                <a:schemeClr val="accent1">
                  <a:shade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0BE-44D6-9C27-4AEDFE728CC5}"/>
              </c:ext>
            </c:extLst>
          </c:dPt>
          <c:dLbls>
            <c:dLbl>
              <c:idx val="0"/>
              <c:layout>
                <c:manualLayout>
                  <c:x val="7.4299355613974397E-2"/>
                  <c:y val="0"/>
                </c:manualLayout>
              </c:layout>
              <c:tx>
                <c:rich>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fld id="{DF1F8FD1-97F3-4D8D-B280-D5D106B1239F}" type="CATEGORYNAME">
                      <a:rPr lang="en-US" sz="1500" b="0" dirty="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[CATEGORY NAME]</a:t>
                    </a:fld>
                    <a:r>
                      <a:rPr lang="en-US" sz="1500" b="0" baseline="0" dirty="0">
                        <a:solidFill>
                          <a:srgbClr val="2D3E50"/>
                        </a:solidFill>
                        <a:latin typeface="Arial" panose="020B0604020202020204" pitchFamily="34" charset="0"/>
                        <a:cs typeface="Arial" panose="020B0604020202020204" pitchFamily="34" charset="0"/>
                      </a:rPr>
                      <a:t>
</a:t>
                    </a:r>
                    <a:fld id="{8CE7F0EB-7DB9-4258-8F78-0EADAF0107A3}" type="PERCENTAGE">
                      <a:rPr lang="en-US" sz="1500" b="0" baseline="0" dirty="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[PERCENTAGE]</a:t>
                    </a:fld>
                    <a:endParaRPr lang="en-US" sz="1500" b="0" baseline="0" dirty="0">
                      <a:solidFill>
                        <a:srgbClr val="2D3E50"/>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750809321819464"/>
                      <c:h val="0.16943785353619659"/>
                    </c:manualLayout>
                  </c15:layout>
                  <c15:dlblFieldTable/>
                  <c15:showDataLabelsRange val="0"/>
                </c:ext>
                <c:ext xmlns:c16="http://schemas.microsoft.com/office/drawing/2014/chart" uri="{C3380CC4-5D6E-409C-BE32-E72D297353CC}">
                  <c16:uniqueId val="{00000001-60BE-44D6-9C27-4AEDFE728CC5}"/>
                </c:ext>
              </c:extLst>
            </c:dLbl>
            <c:dLbl>
              <c:idx val="1"/>
              <c:layout>
                <c:manualLayout>
                  <c:x val="-0.115509897369327"/>
                  <c:y val="1.69692478035736E-2"/>
                </c:manualLayout>
              </c:layout>
              <c:tx>
                <c:rich>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fld id="{37E6DCBB-2824-4061-A8CA-C9A59EA29B51}" type="CATEGORYNAME">
                      <a:rPr lang="en-US" sz="150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[CATEGORY NAME]</a:t>
                    </a:fld>
                    <a:r>
                      <a:rPr lang="en-US" sz="1500" baseline="0" dirty="0">
                        <a:latin typeface="Arial" panose="020B0604020202020204" pitchFamily="34" charset="0"/>
                        <a:cs typeface="Arial" panose="020B0604020202020204" pitchFamily="34" charset="0"/>
                      </a:rPr>
                      <a:t>
</a:t>
                    </a:r>
                    <a:fld id="{7079E86B-2AE9-460C-BE0F-33169B0346FE}" type="PERCENTAGE">
                      <a:rPr lang="en-US" sz="1500" baseline="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[PERCENTAGE]</a:t>
                    </a:fld>
                    <a:endParaRPr lang="en-US" sz="15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108755579032453"/>
                      <c:h val="0.13575229138305656"/>
                    </c:manualLayout>
                  </c15:layout>
                  <c15:dlblFieldTable/>
                  <c15:showDataLabelsRange val="0"/>
                </c:ext>
                <c:ext xmlns:c16="http://schemas.microsoft.com/office/drawing/2014/chart" uri="{C3380CC4-5D6E-409C-BE32-E72D297353CC}">
                  <c16:uniqueId val="{00000003-60BE-44D6-9C27-4AEDFE728CC5}"/>
                </c:ext>
              </c:extLst>
            </c:dLbl>
            <c:dLbl>
              <c:idx val="2"/>
              <c:layout>
                <c:manualLayout>
                  <c:x val="0.182637794349432"/>
                  <c:y val="-1.29624701063913E-17"/>
                </c:manualLayout>
              </c:layout>
              <c:tx>
                <c:rich>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fld id="{404F5363-1E99-4646-A388-16B9C1E31A0B}" type="CATEGORYNAME">
                      <a:rPr lang="en-US" sz="150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[CATEGORY NAME]</a:t>
                    </a:fld>
                    <a:r>
                      <a:rPr lang="en-US" sz="1500" baseline="0" dirty="0">
                        <a:solidFill>
                          <a:srgbClr val="2D3E50"/>
                        </a:solidFill>
                        <a:latin typeface="Arial" panose="020B0604020202020204" pitchFamily="34" charset="0"/>
                        <a:cs typeface="Arial" panose="020B0604020202020204" pitchFamily="34" charset="0"/>
                      </a:rPr>
                      <a:t>
</a:t>
                    </a:r>
                    <a:fld id="{6C6CBBFA-DB43-4124-95D8-D6481CB60DF2}" type="PERCENTAGE">
                      <a:rPr lang="en-US" sz="1500" baseline="0">
                        <a:solidFill>
                          <a:srgbClr val="2D3E50"/>
                        </a:solidFill>
                        <a:latin typeface="Arial" panose="020B0604020202020204" pitchFamily="34" charset="0"/>
                        <a:cs typeface="Arial" panose="020B0604020202020204" pitchFamily="34" charset="0"/>
                      </a:rPr>
                      <a:pPr>
                        <a:defRPr b="0">
                          <a:solidFill>
                            <a:schemeClr val="tx1"/>
                          </a:solidFill>
                          <a:latin typeface="Segoe UI" panose="020B0502040204020203" pitchFamily="34" charset="0"/>
                          <a:cs typeface="Segoe UI" panose="020B0502040204020203" pitchFamily="34" charset="0"/>
                        </a:defRPr>
                      </a:pPr>
                      <a:t>[PERCENTAGE]</a:t>
                    </a:fld>
                    <a:endParaRPr lang="en-US" sz="1500" baseline="0" dirty="0">
                      <a:solidFill>
                        <a:srgbClr val="2D3E50"/>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BE-44D6-9C27-4AEDFE728CC5}"/>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Buddhist</c:v>
                </c:pt>
                <c:pt idx="1">
                  <c:v>Muslim</c:v>
                </c:pt>
                <c:pt idx="2">
                  <c:v>Others</c:v>
                </c:pt>
              </c:strCache>
            </c:strRef>
          </c:cat>
          <c:val>
            <c:numRef>
              <c:f>Sheet1!$B$2:$B$4</c:f>
              <c:numCache>
                <c:formatCode>0%</c:formatCode>
                <c:ptCount val="3"/>
                <c:pt idx="0">
                  <c:v>97</c:v>
                </c:pt>
                <c:pt idx="1">
                  <c:v>2</c:v>
                </c:pt>
                <c:pt idx="2" formatCode="General">
                  <c:v>1</c:v>
                </c:pt>
              </c:numCache>
            </c:numRef>
          </c:val>
          <c:extLst>
            <c:ext xmlns:c16="http://schemas.microsoft.com/office/drawing/2014/chart" uri="{C3380CC4-5D6E-409C-BE32-E72D297353CC}">
              <c16:uniqueId val="{00000006-60BE-44D6-9C27-4AEDFE728CC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9" tIns="46244" rIns="92489" bIns="46244" rtlCol="0"/>
          <a:lstStyle>
            <a:lvl1pPr algn="l">
              <a:defRPr sz="1200"/>
            </a:lvl1pPr>
          </a:lstStyle>
          <a:p>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2489" tIns="46244" rIns="92489" bIns="46244" rtlCol="0"/>
          <a:lstStyle>
            <a:lvl1pPr algn="r">
              <a:defRPr sz="1200"/>
            </a:lvl1pPr>
          </a:lstStyle>
          <a:p>
            <a:fld id="{974C6301-2B01-824B-BCBD-A0A6A6A698FB}" type="datetimeFigureOut">
              <a:rPr lang="en-US" smtClean="0"/>
              <a:t>2/21/2019</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89" tIns="46244" rIns="92489"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89" tIns="46244" rIns="92489" bIns="46244" rtlCol="0" anchor="b"/>
          <a:lstStyle>
            <a:lvl1pPr algn="r">
              <a:defRPr sz="1200"/>
            </a:lvl1pPr>
          </a:lstStyle>
          <a:p>
            <a:fld id="{56C1A3D4-E194-C24F-A9DC-4961E49301E2}" type="slidenum">
              <a:rPr lang="en-US" smtClean="0"/>
              <a:t>‹#›</a:t>
            </a:fld>
            <a:endParaRPr lang="en-US"/>
          </a:p>
        </p:txBody>
      </p:sp>
    </p:spTree>
    <p:extLst>
      <p:ext uri="{BB962C8B-B14F-4D97-AF65-F5344CB8AC3E}">
        <p14:creationId xmlns:p14="http://schemas.microsoft.com/office/powerpoint/2010/main" val="18193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9" tIns="46244" rIns="92489" bIns="46244" rtlCol="0"/>
          <a:lstStyle>
            <a:lvl1pPr algn="l">
              <a:defRPr sz="12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2489" tIns="46244" rIns="92489" bIns="46244" rtlCol="0"/>
          <a:lstStyle>
            <a:lvl1pPr algn="r">
              <a:defRPr sz="1200"/>
            </a:lvl1pPr>
          </a:lstStyle>
          <a:p>
            <a:fld id="{8ACA9648-D334-0747-9768-AF4FDE892CF0}" type="datetimeFigureOut">
              <a:rPr lang="en-US" smtClean="0"/>
              <a:t>2/21/2019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89" tIns="46244" rIns="92489"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9" tIns="46244" rIns="92489" bIns="46244"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89" tIns="46244" rIns="92489"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89" tIns="46244" rIns="92489" bIns="46244" rtlCol="0" anchor="b"/>
          <a:lstStyle>
            <a:lvl1pPr algn="r">
              <a:defRPr sz="1200"/>
            </a:lvl1pPr>
          </a:lstStyle>
          <a:p>
            <a:fld id="{C15E3C63-1B04-3B46-96A2-F2141B7C2C9C}" type="slidenum">
              <a:rPr lang="en-US" smtClean="0"/>
              <a:t>‹#›</a:t>
            </a:fld>
            <a:endParaRPr lang="en-US"/>
          </a:p>
        </p:txBody>
      </p:sp>
    </p:spTree>
    <p:extLst>
      <p:ext uri="{BB962C8B-B14F-4D97-AF65-F5344CB8AC3E}">
        <p14:creationId xmlns:p14="http://schemas.microsoft.com/office/powerpoint/2010/main" val="280060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a:t>
            </a:fld>
            <a:endParaRPr lang="en-US"/>
          </a:p>
        </p:txBody>
      </p:sp>
    </p:spTree>
    <p:extLst>
      <p:ext uri="{BB962C8B-B14F-4D97-AF65-F5344CB8AC3E}">
        <p14:creationId xmlns:p14="http://schemas.microsoft.com/office/powerpoint/2010/main" val="4021386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defTabSz="462443">
              <a:buFont typeface="Arial" panose="020B0604020202020204" pitchFamily="34" charset="0"/>
              <a:buChar char="•"/>
              <a:defRPr/>
            </a:pPr>
            <a:r>
              <a:rPr lang="en-US" dirty="0" smtClean="0"/>
              <a:t>Cambodia became independent from France in 1954. In 1965 (midst of the Cold War) the U.S. government began sending troops to S. Vietnam to bolster against the communist threat.</a:t>
            </a:r>
          </a:p>
          <a:p>
            <a:pPr defTabSz="462443">
              <a:defRPr/>
            </a:pPr>
            <a:r>
              <a:rPr lang="en-US" dirty="0" smtClean="0"/>
              <a:t>Cambodia’s P.M. Sihanouk broke off relations with the U.S. and allowed communist North Vietnamese troops to be stationed within Cambodia.</a:t>
            </a:r>
          </a:p>
          <a:p>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11</a:t>
            </a:fld>
            <a:endParaRPr lang="en-US"/>
          </a:p>
        </p:txBody>
      </p:sp>
    </p:spTree>
    <p:extLst>
      <p:ext uri="{BB962C8B-B14F-4D97-AF65-F5344CB8AC3E}">
        <p14:creationId xmlns:p14="http://schemas.microsoft.com/office/powerpoint/2010/main" val="217240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a:buFont typeface="Arial" panose="020B0604020202020204" pitchFamily="34" charset="0"/>
              <a:buChar char="•"/>
            </a:pPr>
            <a:r>
              <a:rPr lang="en-US" dirty="0" smtClean="0"/>
              <a:t>North Vietnam (communist) government using supply routes in eastern Cambodia.</a:t>
            </a:r>
          </a:p>
          <a:p>
            <a:pPr marL="173416" indent="-173416">
              <a:buFont typeface="Arial" panose="020B0604020202020204" pitchFamily="34" charset="0"/>
              <a:buChar char="•"/>
            </a:pPr>
            <a:r>
              <a:rPr lang="en-US" dirty="0" smtClean="0"/>
              <a:t>U.S. responds by launching bombing campaign (Operation Menu) in 1969. (See picture of then new President Richard Nixon.)</a:t>
            </a:r>
          </a:p>
          <a:p>
            <a:pPr marL="173416" indent="-173416">
              <a:buFont typeface="Arial" panose="020B0604020202020204" pitchFamily="34" charset="0"/>
              <a:buChar char="•"/>
            </a:pPr>
            <a:r>
              <a:rPr lang="en-US" dirty="0" smtClean="0"/>
              <a:t>Cambodian officials, led by General Lon </a:t>
            </a:r>
            <a:r>
              <a:rPr lang="en-US" dirty="0" err="1" smtClean="0"/>
              <a:t>Nol</a:t>
            </a:r>
            <a:r>
              <a:rPr lang="en-US" dirty="0" smtClean="0"/>
              <a:t>, </a:t>
            </a:r>
            <a:r>
              <a:rPr lang="en-US" dirty="0" err="1" smtClean="0"/>
              <a:t>favoured</a:t>
            </a:r>
            <a:r>
              <a:rPr lang="en-US" dirty="0" smtClean="0"/>
              <a:t> ties to the U.S. versus with communists. Lon </a:t>
            </a:r>
            <a:r>
              <a:rPr lang="en-US" dirty="0" err="1" smtClean="0"/>
              <a:t>Nol</a:t>
            </a:r>
            <a:r>
              <a:rPr lang="en-US" dirty="0" smtClean="0"/>
              <a:t> (with aid of the U.S.) overthrew </a:t>
            </a:r>
            <a:r>
              <a:rPr lang="en-US" dirty="0" err="1" smtClean="0"/>
              <a:t>Sihamouk</a:t>
            </a:r>
            <a:r>
              <a:rPr lang="en-US" dirty="0" smtClean="0"/>
              <a:t> in 1970.</a:t>
            </a:r>
          </a:p>
        </p:txBody>
      </p:sp>
      <p:sp>
        <p:nvSpPr>
          <p:cNvPr id="4" name="Slide Number Placeholder 3"/>
          <p:cNvSpPr>
            <a:spLocks noGrp="1"/>
          </p:cNvSpPr>
          <p:nvPr>
            <p:ph type="sldNum" sz="quarter" idx="10"/>
          </p:nvPr>
        </p:nvSpPr>
        <p:spPr/>
        <p:txBody>
          <a:bodyPr/>
          <a:lstStyle/>
          <a:p>
            <a:fld id="{C15E3C63-1B04-3B46-96A2-F2141B7C2C9C}" type="slidenum">
              <a:rPr lang="en-US" smtClean="0"/>
              <a:t>13</a:t>
            </a:fld>
            <a:endParaRPr lang="en-US"/>
          </a:p>
        </p:txBody>
      </p:sp>
    </p:spTree>
    <p:extLst>
      <p:ext uri="{BB962C8B-B14F-4D97-AF65-F5344CB8AC3E}">
        <p14:creationId xmlns:p14="http://schemas.microsoft.com/office/powerpoint/2010/main" val="339450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14</a:t>
            </a:fld>
            <a:endParaRPr lang="en-US"/>
          </a:p>
        </p:txBody>
      </p:sp>
    </p:spTree>
    <p:extLst>
      <p:ext uri="{BB962C8B-B14F-4D97-AF65-F5344CB8AC3E}">
        <p14:creationId xmlns:p14="http://schemas.microsoft.com/office/powerpoint/2010/main" val="161599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defTabSz="462458">
              <a:buFont typeface="Arial" panose="020B0604020202020204" pitchFamily="34" charset="0"/>
              <a:buChar char="•"/>
              <a:defRPr/>
            </a:pPr>
            <a:r>
              <a:rPr lang="en-US" dirty="0" smtClean="0"/>
              <a:t>Within hours of arriving in the capital, the KR set about rounding up its two million residents and deporting them to the countryside. Without damage to a single building, whole cities were destroyed. (Jones, p. 291) The peasantry were depicted as “base people” and the April 17</a:t>
            </a:r>
            <a:r>
              <a:rPr lang="en-US" baseline="30000" dirty="0" smtClean="0"/>
              <a:t>th</a:t>
            </a:r>
            <a:r>
              <a:rPr lang="en-US" dirty="0" smtClean="0"/>
              <a:t> people, “new” people.</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18</a:t>
            </a:fld>
            <a:endParaRPr lang="en-US"/>
          </a:p>
        </p:txBody>
      </p:sp>
    </p:spTree>
    <p:extLst>
      <p:ext uri="{BB962C8B-B14F-4D97-AF65-F5344CB8AC3E}">
        <p14:creationId xmlns:p14="http://schemas.microsoft.com/office/powerpoint/2010/main" val="116176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pc="10" dirty="0" smtClean="0"/>
              <a:t>Many were young, rural, poor, uneducated. Some believed in the KR’s revolutionary ideas, though not necessarily its tactics. Some joined willingness; others were forced to join.</a:t>
            </a:r>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19</a:t>
            </a:fld>
            <a:endParaRPr lang="en-US"/>
          </a:p>
        </p:txBody>
      </p:sp>
    </p:spTree>
    <p:extLst>
      <p:ext uri="{BB962C8B-B14F-4D97-AF65-F5344CB8AC3E}">
        <p14:creationId xmlns:p14="http://schemas.microsoft.com/office/powerpoint/2010/main" val="405054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036" indent="-289036">
              <a:buFont typeface="Arial" panose="020B0604020202020204" pitchFamily="34" charset="0"/>
              <a:buChar char="•"/>
            </a:pPr>
            <a:r>
              <a:rPr lang="en-US" dirty="0" smtClean="0"/>
              <a:t>All aspects of religious life, dissembling families, forcing people to work with their hands, and killing those suspected of being intellectuals, educated, or tied in any way to the leadership of the fallen Cambodian regime. </a:t>
            </a:r>
          </a:p>
          <a:p>
            <a:pPr marL="289036" indent="-289036">
              <a:buFont typeface="Arial" panose="020B0604020202020204" pitchFamily="34" charset="0"/>
              <a:buChar char="•"/>
            </a:pPr>
            <a:r>
              <a:rPr lang="en-US" dirty="0" smtClean="0"/>
              <a:t>Class and political enemies, religious groups (of 60,000 Buddhist Monks, only 3,000 were found alive after the KR reign) and ethnic minorities fully 100% of ethnic Vietnamese perished under the KR, Muslim </a:t>
            </a:r>
            <a:r>
              <a:rPr lang="en-US" dirty="0" err="1" smtClean="0"/>
              <a:t>Chams</a:t>
            </a:r>
            <a:r>
              <a:rPr lang="en-US" dirty="0" smtClean="0"/>
              <a:t>, </a:t>
            </a:r>
            <a:r>
              <a:rPr lang="en-US" dirty="0" err="1" smtClean="0"/>
              <a:t>C.hinese</a:t>
            </a:r>
            <a:r>
              <a:rPr lang="en-US" dirty="0" smtClean="0"/>
              <a:t>, Thai</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20</a:t>
            </a:fld>
            <a:endParaRPr lang="en-US"/>
          </a:p>
        </p:txBody>
      </p:sp>
    </p:spTree>
    <p:extLst>
      <p:ext uri="{BB962C8B-B14F-4D97-AF65-F5344CB8AC3E}">
        <p14:creationId xmlns:p14="http://schemas.microsoft.com/office/powerpoint/2010/main" val="3001869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Pol Pot’s KR took control of the communist movement in 1966, and he created a communist ideology based on returning Cambodia to an idealized, pristine peasant society in which the corruption of modern life was to be eliminated.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21</a:t>
            </a:fld>
            <a:endParaRPr lang="en-US"/>
          </a:p>
        </p:txBody>
      </p:sp>
    </p:spTree>
    <p:extLst>
      <p:ext uri="{BB962C8B-B14F-4D97-AF65-F5344CB8AC3E}">
        <p14:creationId xmlns:p14="http://schemas.microsoft.com/office/powerpoint/2010/main" val="47877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From Henri </a:t>
            </a:r>
            <a:r>
              <a:rPr lang="en-CA" dirty="0" err="1" smtClean="0"/>
              <a:t>Locard</a:t>
            </a:r>
            <a:r>
              <a:rPr lang="en-CA" dirty="0" smtClean="0"/>
              <a:t>, Pol Pot’s Little Red Book: The Sayings of </a:t>
            </a:r>
            <a:r>
              <a:rPr lang="en-CA" dirty="0" err="1" smtClean="0"/>
              <a:t>Angkar</a:t>
            </a:r>
            <a:r>
              <a:rPr lang="en-CA" dirty="0" smtClean="0"/>
              <a:t>. Chiang Mai:</a:t>
            </a:r>
            <a:r>
              <a:rPr lang="en-CA" baseline="0" dirty="0" smtClean="0"/>
              <a:t> Silkworm Books, 2004.</a:t>
            </a:r>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23</a:t>
            </a:fld>
            <a:endParaRPr lang="en-US"/>
          </a:p>
        </p:txBody>
      </p:sp>
    </p:spTree>
    <p:extLst>
      <p:ext uri="{BB962C8B-B14F-4D97-AF65-F5344CB8AC3E}">
        <p14:creationId xmlns:p14="http://schemas.microsoft.com/office/powerpoint/2010/main" val="20428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altLang="en-US" dirty="0" smtClean="0"/>
              <a:t>In the new Cambodia, the mysterious </a:t>
            </a:r>
            <a:r>
              <a:rPr lang="en-US" altLang="en-US" dirty="0" err="1" smtClean="0"/>
              <a:t>Angkar</a:t>
            </a:r>
            <a:r>
              <a:rPr lang="en-US" altLang="en-US" dirty="0" smtClean="0"/>
              <a:t> ruled everything and those with the shortest memories … children, were seen as the anchors of the new society. </a:t>
            </a:r>
            <a:r>
              <a:rPr lang="en-US" altLang="en-US" dirty="0" err="1" smtClean="0"/>
              <a:t>Angkar</a:t>
            </a:r>
            <a:r>
              <a:rPr lang="en-US" altLang="en-US" dirty="0" smtClean="0"/>
              <a:t> took Cambodia’s young away from their families and indoctrinated them as soldiers, laborers, spies and even executioners.</a:t>
            </a:r>
          </a:p>
          <a:p>
            <a:pPr defTabSz="462458">
              <a:defRPr/>
            </a:pPr>
            <a:endParaRPr lang="en-US" altLang="en-US" dirty="0" smtClean="0"/>
          </a:p>
          <a:p>
            <a:pPr defTabSz="462458">
              <a:defRPr/>
            </a:pPr>
            <a:r>
              <a:rPr lang="en-US" altLang="en-US" dirty="0" smtClean="0"/>
              <a:t>This photo is of</a:t>
            </a:r>
            <a:r>
              <a:rPr lang="en-US" altLang="en-US" baseline="0" dirty="0" smtClean="0"/>
              <a:t> children teaching/learning about agricultural methods.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24</a:t>
            </a:fld>
            <a:endParaRPr lang="en-US"/>
          </a:p>
        </p:txBody>
      </p:sp>
    </p:spTree>
    <p:extLst>
      <p:ext uri="{BB962C8B-B14F-4D97-AF65-F5344CB8AC3E}">
        <p14:creationId xmlns:p14="http://schemas.microsoft.com/office/powerpoint/2010/main" val="385478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832" indent="-34683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By 1977 and into 1978 the KR army, based on xenophobia, was invading Vietnamese territory, this would lead to open warfare between the two nations.</a:t>
            </a:r>
          </a:p>
          <a:p>
            <a:pPr marL="346832" indent="-34683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December 1978 Vietnam invaded Cambodia, Cambodians had little motivation to defend the KR regime</a:t>
            </a:r>
          </a:p>
          <a:p>
            <a:pPr marL="346832" indent="-34683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Vietnamese took Phnom Penh on January 7, 1979 and set up a pro – Vietnamese communist government called the People’s Republic of Kampuchea (made up of pro – Vietnamese communists who had deserted the KR in late 1970s)</a:t>
            </a:r>
          </a:p>
          <a:p>
            <a:pPr marL="346832" indent="-346832">
              <a:buFont typeface="Arial" panose="020B0604020202020204" pitchFamily="34" charset="0"/>
              <a:buChar char="•"/>
            </a:pPr>
            <a:r>
              <a:rPr lang="en-US" dirty="0"/>
              <a:t>This brought an end  to Pol Pot’s rule, but he lived in the jungles where his KR originated and he never faced an independent trial before his fellow Cambodians nor an international tribunal.</a:t>
            </a:r>
          </a:p>
          <a:p>
            <a:pPr marL="346832" indent="-346832">
              <a:buFont typeface="Arial" panose="020B0604020202020204" pitchFamily="34" charset="0"/>
              <a:buChar char="•"/>
            </a:pPr>
            <a:r>
              <a:rPr lang="en-US" dirty="0"/>
              <a:t>Pol Pot died April 15, 1998</a:t>
            </a:r>
            <a:endParaRPr lang="en-US" dirty="0">
              <a:latin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28</a:t>
            </a:fld>
            <a:endParaRPr lang="en-US"/>
          </a:p>
        </p:txBody>
      </p:sp>
    </p:spTree>
    <p:extLst>
      <p:ext uri="{BB962C8B-B14F-4D97-AF65-F5344CB8AC3E}">
        <p14:creationId xmlns:p14="http://schemas.microsoft.com/office/powerpoint/2010/main" val="349302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SIZE</a:t>
            </a:r>
            <a:r>
              <a:rPr lang="en-US" baseline="0" dirty="0" smtClean="0"/>
              <a:t> OF BC IS FOR LAND ONLY.</a:t>
            </a: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3</a:t>
            </a:fld>
            <a:endParaRPr lang="en-US"/>
          </a:p>
        </p:txBody>
      </p:sp>
    </p:spTree>
    <p:extLst>
      <p:ext uri="{BB962C8B-B14F-4D97-AF65-F5344CB8AC3E}">
        <p14:creationId xmlns:p14="http://schemas.microsoft.com/office/powerpoint/2010/main" val="79211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smtClean="0"/>
              <a:t>Example</a:t>
            </a:r>
            <a:r>
              <a:rPr lang="en-US" baseline="0" dirty="0" smtClean="0"/>
              <a:t> of early </a:t>
            </a:r>
            <a:r>
              <a:rPr lang="en-US" dirty="0" smtClean="0"/>
              <a:t>international reporting about the genocide and famine</a:t>
            </a:r>
          </a:p>
          <a:p>
            <a:pPr marL="173422" indent="-173422">
              <a:buFont typeface="Arial" panose="020B0604020202020204" pitchFamily="34" charset="0"/>
              <a:buChar char="•"/>
            </a:pPr>
            <a:r>
              <a:rPr lang="en-US" dirty="0" smtClean="0"/>
              <a:t>From</a:t>
            </a:r>
            <a:r>
              <a:rPr lang="en-US" baseline="0" dirty="0" smtClean="0"/>
              <a:t> CBC Archives, CBC’s </a:t>
            </a:r>
            <a:r>
              <a:rPr lang="en-US" i="1" baseline="0" dirty="0" smtClean="0"/>
              <a:t>The National</a:t>
            </a:r>
            <a:r>
              <a:rPr lang="en-US" i="0" baseline="0" dirty="0" smtClean="0"/>
              <a:t>, </a:t>
            </a:r>
            <a:r>
              <a:rPr lang="en-US" baseline="0" dirty="0" smtClean="0"/>
              <a:t>October 16, 1975,</a:t>
            </a:r>
            <a:r>
              <a:rPr lang="en-US" i="0" baseline="0" dirty="0" smtClean="0"/>
              <a:t> accessible at http://www.cbc.ca/archives/entry/genocide-and-famine-in-Cambodia. </a:t>
            </a:r>
            <a:endParaRPr lang="en-US" baseline="0" dirty="0" smtClean="0"/>
          </a:p>
          <a:p>
            <a:pPr marL="173422" indent="-173422">
              <a:buFont typeface="Arial" panose="020B0604020202020204" pitchFamily="34" charset="0"/>
              <a:buChar char="•"/>
            </a:pPr>
            <a:r>
              <a:rPr lang="en-US" baseline="0" dirty="0" smtClean="0"/>
              <a:t>Total video time 4:03 (you may need to watch a 30-second ad before that).</a:t>
            </a:r>
          </a:p>
          <a:p>
            <a:pPr marL="173422" indent="-173422">
              <a:buFont typeface="Arial" panose="020B0604020202020204" pitchFamily="34" charset="0"/>
              <a:buChar char="•"/>
            </a:pPr>
            <a:r>
              <a:rPr lang="en-US" baseline="0" dirty="0" smtClean="0"/>
              <a:t>Includes short interviews with UNICEF Canada, Canadian Red Cross. </a:t>
            </a:r>
          </a:p>
          <a:p>
            <a:pPr marL="173422" indent="-17342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29</a:t>
            </a:fld>
            <a:endParaRPr lang="en-US"/>
          </a:p>
        </p:txBody>
      </p:sp>
    </p:spTree>
    <p:extLst>
      <p:ext uri="{BB962C8B-B14F-4D97-AF65-F5344CB8AC3E}">
        <p14:creationId xmlns:p14="http://schemas.microsoft.com/office/powerpoint/2010/main" val="333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smtClean="0"/>
              <a:t>Part</a:t>
            </a:r>
            <a:r>
              <a:rPr lang="en-US" baseline="0" dirty="0" smtClean="0"/>
              <a:t> 3 of three-part series “Marriage under the Khmer Rouge” (time: 7:57)</a:t>
            </a:r>
          </a:p>
          <a:p>
            <a:pPr marL="173422" indent="-173422">
              <a:buFont typeface="Arial" panose="020B0604020202020204" pitchFamily="34" charset="0"/>
              <a:buChar char="•"/>
            </a:pPr>
            <a:r>
              <a:rPr lang="en-US" dirty="0" smtClean="0"/>
              <a:t>Available at https://www.youtube.com/watch?v=wDFOo1xbr2Q</a:t>
            </a:r>
            <a:r>
              <a:rPr lang="en-US" baseline="0" dirty="0" smtClean="0"/>
              <a:t> </a:t>
            </a:r>
          </a:p>
        </p:txBody>
      </p:sp>
      <p:sp>
        <p:nvSpPr>
          <p:cNvPr id="4" name="Slide Number Placeholder 3"/>
          <p:cNvSpPr>
            <a:spLocks noGrp="1"/>
          </p:cNvSpPr>
          <p:nvPr>
            <p:ph type="sldNum" sz="quarter" idx="10"/>
          </p:nvPr>
        </p:nvSpPr>
        <p:spPr/>
        <p:txBody>
          <a:bodyPr/>
          <a:lstStyle/>
          <a:p>
            <a:fld id="{C15E3C63-1B04-3B46-96A2-F2141B7C2C9C}" type="slidenum">
              <a:rPr lang="en-US" smtClean="0"/>
              <a:t>30</a:t>
            </a:fld>
            <a:endParaRPr lang="en-US"/>
          </a:p>
        </p:txBody>
      </p:sp>
    </p:spTree>
    <p:extLst>
      <p:ext uri="{BB962C8B-B14F-4D97-AF65-F5344CB8AC3E}">
        <p14:creationId xmlns:p14="http://schemas.microsoft.com/office/powerpoint/2010/main" val="361229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Based on what you have learned, in what ways was</a:t>
            </a:r>
            <a:r>
              <a:rPr lang="en-CA" baseline="0" dirty="0" smtClean="0"/>
              <a:t> the 1975-79 period in Cambodia consistent with the definition of genocide?</a:t>
            </a:r>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31</a:t>
            </a:fld>
            <a:endParaRPr lang="en-US"/>
          </a:p>
        </p:txBody>
      </p:sp>
    </p:spTree>
    <p:extLst>
      <p:ext uri="{BB962C8B-B14F-4D97-AF65-F5344CB8AC3E}">
        <p14:creationId xmlns:p14="http://schemas.microsoft.com/office/powerpoint/2010/main" val="315490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4</a:t>
            </a:fld>
            <a:endParaRPr lang="en-US"/>
          </a:p>
        </p:txBody>
      </p:sp>
    </p:spTree>
    <p:extLst>
      <p:ext uri="{BB962C8B-B14F-4D97-AF65-F5344CB8AC3E}">
        <p14:creationId xmlns:p14="http://schemas.microsoft.com/office/powerpoint/2010/main" val="360903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defTabSz="462443">
              <a:buFont typeface="Arial" panose="020B0604020202020204" pitchFamily="34" charset="0"/>
              <a:buChar char="•"/>
              <a:defRPr/>
            </a:pPr>
            <a:r>
              <a:rPr lang="en-CA" dirty="0" smtClean="0"/>
              <a:t>Cambodia</a:t>
            </a:r>
            <a:r>
              <a:rPr lang="en-CA" baseline="0" dirty="0" smtClean="0"/>
              <a:t> is a deeply Buddhist country – more than 90% of the country practices Buddhism</a:t>
            </a:r>
          </a:p>
          <a:p>
            <a:pPr marL="173416" indent="-173416" defTabSz="462443">
              <a:buFont typeface="Arial" panose="020B0604020202020204" pitchFamily="34" charset="0"/>
              <a:buChar char="•"/>
              <a:defRPr/>
            </a:pPr>
            <a:r>
              <a:rPr lang="en-US" dirty="0"/>
              <a:t>The Khmer Rouge targeted religious groups. At the start of 1975, there were an estimated 60,000 Buddhist Monks. At the end of their reign in 1979, only 3,000 were found alive.</a:t>
            </a:r>
          </a:p>
          <a:p>
            <a:pPr marL="173416" indent="-173416" defTabSz="462443">
              <a:buFont typeface="Arial" panose="020B0604020202020204" pitchFamily="34" charset="0"/>
              <a:buChar char="•"/>
              <a:defRPr/>
            </a:pPr>
            <a:endParaRPr lang="en-CA" baseline="0" dirty="0" smtClean="0"/>
          </a:p>
          <a:p>
            <a:pPr marL="173416" indent="-17341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5</a:t>
            </a:fld>
            <a:endParaRPr lang="en-US"/>
          </a:p>
        </p:txBody>
      </p:sp>
    </p:spTree>
    <p:extLst>
      <p:ext uri="{BB962C8B-B14F-4D97-AF65-F5344CB8AC3E}">
        <p14:creationId xmlns:p14="http://schemas.microsoft.com/office/powerpoint/2010/main" val="264429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a:buFont typeface="Arial" panose="020B0604020202020204" pitchFamily="34" charset="0"/>
              <a:buChar char="•"/>
            </a:pPr>
            <a:r>
              <a:rPr lang="en-CA" dirty="0" smtClean="0"/>
              <a:t>These were among the</a:t>
            </a:r>
            <a:r>
              <a:rPr lang="en-CA" baseline="0" dirty="0" smtClean="0"/>
              <a:t> remains of nearly 2 million people who died during this four-year period. </a:t>
            </a:r>
          </a:p>
          <a:p>
            <a:pPr marL="173416" indent="-173416">
              <a:buFont typeface="Arial" panose="020B0604020202020204" pitchFamily="34" charset="0"/>
              <a:buChar char="•"/>
            </a:pPr>
            <a:r>
              <a:rPr lang="en-CA" baseline="0" dirty="0" smtClean="0"/>
              <a:t>They starved, were worked to exhaustion, or were executed under the Khmer Rouge</a:t>
            </a:r>
            <a:endParaRPr lang="en-CA" dirty="0" smtClean="0"/>
          </a:p>
          <a:p>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6</a:t>
            </a:fld>
            <a:endParaRPr lang="en-US"/>
          </a:p>
        </p:txBody>
      </p:sp>
    </p:spTree>
    <p:extLst>
      <p:ext uri="{BB962C8B-B14F-4D97-AF65-F5344CB8AC3E}">
        <p14:creationId xmlns:p14="http://schemas.microsoft.com/office/powerpoint/2010/main" val="299137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a:buFont typeface="Arial" panose="020B0604020202020204" pitchFamily="34" charset="0"/>
              <a:buChar char="•"/>
            </a:pPr>
            <a:r>
              <a:rPr lang="en-CA" dirty="0" smtClean="0"/>
              <a:t>This photo was taken</a:t>
            </a:r>
            <a:r>
              <a:rPr lang="en-CA" baseline="0" dirty="0" smtClean="0"/>
              <a:t> in 1981 at the </a:t>
            </a:r>
            <a:r>
              <a:rPr lang="en-CA" baseline="0" dirty="0" err="1" smtClean="0"/>
              <a:t>Tuol</a:t>
            </a:r>
            <a:r>
              <a:rPr lang="en-CA" baseline="0" dirty="0" smtClean="0"/>
              <a:t> </a:t>
            </a:r>
            <a:r>
              <a:rPr lang="en-CA" baseline="0" dirty="0" err="1" smtClean="0"/>
              <a:t>Sleng</a:t>
            </a:r>
            <a:r>
              <a:rPr lang="en-CA" baseline="0" dirty="0" smtClean="0"/>
              <a:t> museum. The museum was a school in the capital city of Phnom Penh that had been converted into centre for interrogation, torture, and execution by the Khmer Rouge. At that time it was called S-21 prison.</a:t>
            </a:r>
          </a:p>
          <a:p>
            <a:pPr marL="173416" indent="-173416">
              <a:buFont typeface="Arial" panose="020B0604020202020204" pitchFamily="34" charset="0"/>
              <a:buChar char="•"/>
            </a:pPr>
            <a:r>
              <a:rPr lang="en-CA" baseline="0" dirty="0" smtClean="0"/>
              <a:t>Many of the people tortured there were members of the Khmer Rouge who were suspected of disloyalty.</a:t>
            </a:r>
          </a:p>
          <a:p>
            <a:pPr marL="173416" indent="-173416">
              <a:buFont typeface="Arial" panose="020B0604020202020204" pitchFamily="34" charset="0"/>
              <a:buChar char="•"/>
            </a:pPr>
            <a:r>
              <a:rPr lang="en-CA" baseline="0" dirty="0" smtClean="0"/>
              <a:t>Prisoners had their photos taken before their deaths. In this picture, one of the survivors stands in front of these photos, which are now displayed in the museum.</a:t>
            </a:r>
          </a:p>
          <a:p>
            <a:pPr marL="173416" indent="-173416">
              <a:buFont typeface="Arial" panose="020B0604020202020204" pitchFamily="34" charset="0"/>
              <a:buChar char="•"/>
            </a:pPr>
            <a:r>
              <a:rPr lang="en-CA" baseline="0" dirty="0" smtClean="0"/>
              <a:t>Students can learn more by visiting the website at http://www.killingfieldsmuseum.com/. </a:t>
            </a:r>
          </a:p>
          <a:p>
            <a:pPr marL="173416" indent="-17341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5E3C63-1B04-3B46-96A2-F2141B7C2C9C}" type="slidenum">
              <a:rPr lang="en-US" smtClean="0"/>
              <a:t>7</a:t>
            </a:fld>
            <a:endParaRPr lang="en-US"/>
          </a:p>
        </p:txBody>
      </p:sp>
    </p:spTree>
    <p:extLst>
      <p:ext uri="{BB962C8B-B14F-4D97-AF65-F5344CB8AC3E}">
        <p14:creationId xmlns:p14="http://schemas.microsoft.com/office/powerpoint/2010/main" val="16472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8</a:t>
            </a:fld>
            <a:endParaRPr lang="en-US"/>
          </a:p>
        </p:txBody>
      </p:sp>
    </p:spTree>
    <p:extLst>
      <p:ext uri="{BB962C8B-B14F-4D97-AF65-F5344CB8AC3E}">
        <p14:creationId xmlns:p14="http://schemas.microsoft.com/office/powerpoint/2010/main" val="263469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5E3C63-1B04-3B46-96A2-F2141B7C2C9C}" type="slidenum">
              <a:rPr lang="en-US" smtClean="0"/>
              <a:t>9</a:t>
            </a:fld>
            <a:endParaRPr lang="en-US"/>
          </a:p>
        </p:txBody>
      </p:sp>
    </p:spTree>
    <p:extLst>
      <p:ext uri="{BB962C8B-B14F-4D97-AF65-F5344CB8AC3E}">
        <p14:creationId xmlns:p14="http://schemas.microsoft.com/office/powerpoint/2010/main" val="41346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16" indent="-173416">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C15E3C63-1B04-3B46-96A2-F2141B7C2C9C}" type="slidenum">
              <a:rPr lang="en-US" smtClean="0"/>
              <a:t>10</a:t>
            </a:fld>
            <a:endParaRPr lang="en-US"/>
          </a:p>
        </p:txBody>
      </p:sp>
    </p:spTree>
    <p:extLst>
      <p:ext uri="{BB962C8B-B14F-4D97-AF65-F5344CB8AC3E}">
        <p14:creationId xmlns:p14="http://schemas.microsoft.com/office/powerpoint/2010/main" val="390047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13582"/>
            <a:ext cx="9144000" cy="5738879"/>
            <a:chOff x="0" y="-13582"/>
            <a:chExt cx="9144000" cy="5738879"/>
          </a:xfrm>
        </p:grpSpPr>
        <p:grpSp>
          <p:nvGrpSpPr>
            <p:cNvPr id="5" name="Group 4"/>
            <p:cNvGrpSpPr/>
            <p:nvPr userDrawn="1"/>
          </p:nvGrpSpPr>
          <p:grpSpPr>
            <a:xfrm>
              <a:off x="0" y="-6862"/>
              <a:ext cx="9144000" cy="5732159"/>
              <a:chOff x="0" y="-6862"/>
              <a:chExt cx="9144000" cy="5732159"/>
            </a:xfrm>
          </p:grpSpPr>
          <p:sp>
            <p:nvSpPr>
              <p:cNvPr id="13" name="Rectangle 12"/>
              <p:cNvSpPr/>
              <p:nvPr userDrawn="1"/>
            </p:nvSpPr>
            <p:spPr>
              <a:xfrm>
                <a:off x="0" y="1"/>
                <a:ext cx="9144000" cy="3604054"/>
              </a:xfrm>
              <a:prstGeom prst="rect">
                <a:avLst/>
              </a:prstGeom>
              <a:solidFill>
                <a:srgbClr val="DAEA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arallelogram 3"/>
              <p:cNvSpPr/>
              <p:nvPr userDrawn="1"/>
            </p:nvSpPr>
            <p:spPr>
              <a:xfrm>
                <a:off x="6672961" y="-6862"/>
                <a:ext cx="2127796" cy="4668108"/>
              </a:xfrm>
              <a:prstGeom prst="parallelogram">
                <a:avLst>
                  <a:gd name="adj" fmla="val 57587"/>
                </a:avLst>
              </a:prstGeom>
              <a:solidFill>
                <a:srgbClr val="9DBD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3"/>
              <p:cNvSpPr/>
              <p:nvPr userDrawn="1"/>
            </p:nvSpPr>
            <p:spPr>
              <a:xfrm>
                <a:off x="0" y="-6862"/>
                <a:ext cx="8093676" cy="5732159"/>
              </a:xfrm>
              <a:custGeom>
                <a:avLst/>
                <a:gdLst>
                  <a:gd name="connsiteX0" fmla="*/ 0 w 8308115"/>
                  <a:gd name="connsiteY0" fmla="*/ 0 h 727676"/>
                  <a:gd name="connsiteX1" fmla="*/ 8308115 w 8308115"/>
                  <a:gd name="connsiteY1" fmla="*/ 0 h 727676"/>
                  <a:gd name="connsiteX2" fmla="*/ 8308115 w 8308115"/>
                  <a:gd name="connsiteY2" fmla="*/ 727676 h 727676"/>
                  <a:gd name="connsiteX3" fmla="*/ 0 w 8308115"/>
                  <a:gd name="connsiteY3" fmla="*/ 727676 h 727676"/>
                  <a:gd name="connsiteX4" fmla="*/ 0 w 8308115"/>
                  <a:gd name="connsiteY4" fmla="*/ 0 h 727676"/>
                  <a:gd name="connsiteX0" fmla="*/ 0 w 8308115"/>
                  <a:gd name="connsiteY0" fmla="*/ 0 h 727676"/>
                  <a:gd name="connsiteX1" fmla="*/ 8308115 w 8308115"/>
                  <a:gd name="connsiteY1" fmla="*/ 0 h 727676"/>
                  <a:gd name="connsiteX2" fmla="*/ 7697143 w 8308115"/>
                  <a:gd name="connsiteY2" fmla="*/ 727676 h 727676"/>
                  <a:gd name="connsiteX3" fmla="*/ 0 w 8308115"/>
                  <a:gd name="connsiteY3" fmla="*/ 727676 h 727676"/>
                  <a:gd name="connsiteX4" fmla="*/ 0 w 8308115"/>
                  <a:gd name="connsiteY4" fmla="*/ 0 h 727676"/>
                  <a:gd name="connsiteX0" fmla="*/ 0 w 8769678"/>
                  <a:gd name="connsiteY0" fmla="*/ 728 h 728404"/>
                  <a:gd name="connsiteX1" fmla="*/ 8769678 w 8769678"/>
                  <a:gd name="connsiteY1" fmla="*/ 0 h 728404"/>
                  <a:gd name="connsiteX2" fmla="*/ 7697143 w 8769678"/>
                  <a:gd name="connsiteY2" fmla="*/ 728404 h 728404"/>
                  <a:gd name="connsiteX3" fmla="*/ 0 w 8769678"/>
                  <a:gd name="connsiteY3" fmla="*/ 728404 h 728404"/>
                  <a:gd name="connsiteX4" fmla="*/ 0 w 8769678"/>
                  <a:gd name="connsiteY4" fmla="*/ 728 h 728404"/>
                  <a:gd name="connsiteX0" fmla="*/ 0 w 8769678"/>
                  <a:gd name="connsiteY0" fmla="*/ 728 h 729132"/>
                  <a:gd name="connsiteX1" fmla="*/ 8769678 w 8769678"/>
                  <a:gd name="connsiteY1" fmla="*/ 0 h 729132"/>
                  <a:gd name="connsiteX2" fmla="*/ 6774019 w 8769678"/>
                  <a:gd name="connsiteY2" fmla="*/ 729132 h 729132"/>
                  <a:gd name="connsiteX3" fmla="*/ 0 w 8769678"/>
                  <a:gd name="connsiteY3" fmla="*/ 728404 h 729132"/>
                  <a:gd name="connsiteX4" fmla="*/ 0 w 8769678"/>
                  <a:gd name="connsiteY4" fmla="*/ 728 h 729132"/>
                  <a:gd name="connsiteX0" fmla="*/ 0 w 8769678"/>
                  <a:gd name="connsiteY0" fmla="*/ 728 h 728404"/>
                  <a:gd name="connsiteX1" fmla="*/ 8769678 w 8769678"/>
                  <a:gd name="connsiteY1" fmla="*/ 0 h 728404"/>
                  <a:gd name="connsiteX2" fmla="*/ 7125242 w 8769678"/>
                  <a:gd name="connsiteY2" fmla="*/ 727675 h 728404"/>
                  <a:gd name="connsiteX3" fmla="*/ 0 w 8769678"/>
                  <a:gd name="connsiteY3" fmla="*/ 728404 h 728404"/>
                  <a:gd name="connsiteX4" fmla="*/ 0 w 8769678"/>
                  <a:gd name="connsiteY4" fmla="*/ 728 h 728404"/>
                  <a:gd name="connsiteX0" fmla="*/ 0 w 8769678"/>
                  <a:gd name="connsiteY0" fmla="*/ 728 h 729132"/>
                  <a:gd name="connsiteX1" fmla="*/ 8769678 w 8769678"/>
                  <a:gd name="connsiteY1" fmla="*/ 0 h 729132"/>
                  <a:gd name="connsiteX2" fmla="*/ 7133047 w 8769678"/>
                  <a:gd name="connsiteY2" fmla="*/ 729132 h 729132"/>
                  <a:gd name="connsiteX3" fmla="*/ 0 w 8769678"/>
                  <a:gd name="connsiteY3" fmla="*/ 728404 h 729132"/>
                  <a:gd name="connsiteX4" fmla="*/ 0 w 8769678"/>
                  <a:gd name="connsiteY4" fmla="*/ 728 h 729132"/>
                  <a:gd name="connsiteX0" fmla="*/ 0 w 8769678"/>
                  <a:gd name="connsiteY0" fmla="*/ 728 h 728404"/>
                  <a:gd name="connsiteX1" fmla="*/ 8769678 w 8769678"/>
                  <a:gd name="connsiteY1" fmla="*/ 0 h 728404"/>
                  <a:gd name="connsiteX2" fmla="*/ 7148657 w 8769678"/>
                  <a:gd name="connsiteY2" fmla="*/ 728404 h 728404"/>
                  <a:gd name="connsiteX3" fmla="*/ 0 w 8769678"/>
                  <a:gd name="connsiteY3" fmla="*/ 728404 h 728404"/>
                  <a:gd name="connsiteX4" fmla="*/ 0 w 8769678"/>
                  <a:gd name="connsiteY4" fmla="*/ 728 h 728404"/>
                  <a:gd name="connsiteX0" fmla="*/ 0 w 8278183"/>
                  <a:gd name="connsiteY0" fmla="*/ 728 h 728404"/>
                  <a:gd name="connsiteX1" fmla="*/ 8278183 w 8278183"/>
                  <a:gd name="connsiteY1" fmla="*/ 0 h 728404"/>
                  <a:gd name="connsiteX2" fmla="*/ 7148657 w 8278183"/>
                  <a:gd name="connsiteY2" fmla="*/ 728404 h 728404"/>
                  <a:gd name="connsiteX3" fmla="*/ 0 w 8278183"/>
                  <a:gd name="connsiteY3" fmla="*/ 728404 h 728404"/>
                  <a:gd name="connsiteX4" fmla="*/ 0 w 8278183"/>
                  <a:gd name="connsiteY4" fmla="*/ 728 h 728404"/>
                  <a:gd name="connsiteX0" fmla="*/ 0 w 8278183"/>
                  <a:gd name="connsiteY0" fmla="*/ 728 h 729132"/>
                  <a:gd name="connsiteX1" fmla="*/ 8278183 w 8278183"/>
                  <a:gd name="connsiteY1" fmla="*/ 0 h 729132"/>
                  <a:gd name="connsiteX2" fmla="*/ 6769504 w 8278183"/>
                  <a:gd name="connsiteY2" fmla="*/ 729132 h 729132"/>
                  <a:gd name="connsiteX3" fmla="*/ 0 w 8278183"/>
                  <a:gd name="connsiteY3" fmla="*/ 728404 h 729132"/>
                  <a:gd name="connsiteX4" fmla="*/ 0 w 8278183"/>
                  <a:gd name="connsiteY4" fmla="*/ 728 h 72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8183" h="729132">
                    <a:moveTo>
                      <a:pt x="0" y="728"/>
                    </a:moveTo>
                    <a:lnTo>
                      <a:pt x="8278183" y="0"/>
                    </a:lnTo>
                    <a:lnTo>
                      <a:pt x="6769504" y="729132"/>
                    </a:lnTo>
                    <a:lnTo>
                      <a:pt x="0" y="728404"/>
                    </a:lnTo>
                    <a:lnTo>
                      <a:pt x="0" y="728"/>
                    </a:lnTo>
                    <a:close/>
                  </a:path>
                </a:pathLst>
              </a:custGeom>
              <a:solidFill>
                <a:srgbClr val="FF3D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Parallelogram 5"/>
            <p:cNvSpPr/>
            <p:nvPr userDrawn="1"/>
          </p:nvSpPr>
          <p:spPr>
            <a:xfrm>
              <a:off x="6473568" y="-13581"/>
              <a:ext cx="1512000" cy="5738878"/>
            </a:xfrm>
            <a:prstGeom prst="parallelogram">
              <a:avLst>
                <a:gd name="adj" fmla="val 9683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19"/>
            <p:cNvSpPr/>
            <p:nvPr userDrawn="1"/>
          </p:nvSpPr>
          <p:spPr>
            <a:xfrm>
              <a:off x="6993595" y="-13582"/>
              <a:ext cx="1242540" cy="4674827"/>
            </a:xfrm>
            <a:prstGeom prst="parallelogram">
              <a:avLst>
                <a:gd name="adj" fmla="val 97209"/>
              </a:avLst>
            </a:prstGeom>
            <a:solidFill>
              <a:srgbClr val="DAEA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ubtitle 2"/>
          <p:cNvSpPr>
            <a:spLocks noGrp="1"/>
          </p:cNvSpPr>
          <p:nvPr>
            <p:ph type="subTitle" idx="1" hasCustomPrompt="1"/>
          </p:nvPr>
        </p:nvSpPr>
        <p:spPr>
          <a:xfrm>
            <a:off x="576020" y="4144301"/>
            <a:ext cx="4706405" cy="510226"/>
          </a:xfrm>
        </p:spPr>
        <p:txBody>
          <a:bodyPr anchor="t" anchorCtr="0">
            <a:normAutofit/>
          </a:bodyPr>
          <a:lstStyle>
            <a:lvl1pPr marL="0" indent="0" algn="l">
              <a:buNone/>
              <a:defRPr sz="2600">
                <a:solidFill>
                  <a:srgbClr val="DAEAE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Subtitle here, if needed</a:t>
            </a:r>
            <a:endParaRPr lang="en-US" dirty="0"/>
          </a:p>
        </p:txBody>
      </p:sp>
      <p:sp>
        <p:nvSpPr>
          <p:cNvPr id="2" name="Title 1"/>
          <p:cNvSpPr>
            <a:spLocks noGrp="1"/>
          </p:cNvSpPr>
          <p:nvPr>
            <p:ph type="ctrTitle" hasCustomPrompt="1"/>
          </p:nvPr>
        </p:nvSpPr>
        <p:spPr>
          <a:xfrm>
            <a:off x="576020" y="2080055"/>
            <a:ext cx="6096941" cy="1524000"/>
          </a:xfrm>
        </p:spPr>
        <p:txBody>
          <a:bodyPr>
            <a:noAutofit/>
          </a:bodyPr>
          <a:lstStyle>
            <a:lvl1pPr>
              <a:defRPr sz="5000" b="1" baseline="0">
                <a:solidFill>
                  <a:schemeClr val="bg1"/>
                </a:solidFill>
              </a:defRPr>
            </a:lvl1pPr>
          </a:lstStyle>
          <a:p>
            <a:r>
              <a:rPr lang="en-US" dirty="0" smtClean="0"/>
              <a:t>I</a:t>
            </a:r>
            <a:r>
              <a:rPr lang="en-CA" dirty="0" smtClean="0"/>
              <a:t>NSERT TITLE HERE (ALL CAPS)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smtClean="0"/>
              <a:t>HEADING (ALL CAPS)</a:t>
            </a:r>
            <a:endParaRPr lang="en-US" dirty="0"/>
          </a:p>
        </p:txBody>
      </p:sp>
      <p:sp>
        <p:nvSpPr>
          <p:cNvPr id="3" name="Content Placeholder 2"/>
          <p:cNvSpPr>
            <a:spLocks noGrp="1"/>
          </p:cNvSpPr>
          <p:nvPr>
            <p:ph idx="1"/>
          </p:nvPr>
        </p:nvSpPr>
        <p:spPr>
          <a:xfrm>
            <a:off x="761999" y="1087160"/>
            <a:ext cx="7543800" cy="4681035"/>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CA" dirty="0" smtClean="0"/>
              <a:t>HEADING (ALL CAPS)</a:t>
            </a:r>
            <a:endParaRPr lang="en-US" dirty="0"/>
          </a:p>
        </p:txBody>
      </p:sp>
      <p:sp>
        <p:nvSpPr>
          <p:cNvPr id="3" name="Content Placeholder 2"/>
          <p:cNvSpPr>
            <a:spLocks noGrp="1"/>
          </p:cNvSpPr>
          <p:nvPr>
            <p:ph sz="half" idx="1"/>
          </p:nvPr>
        </p:nvSpPr>
        <p:spPr>
          <a:xfrm>
            <a:off x="762000" y="1085875"/>
            <a:ext cx="3657600" cy="4682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085875"/>
            <a:ext cx="3657600" cy="4682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dirty="0" smtClean="0"/>
              <a:t>HEADING (ALL CAPS)</a:t>
            </a:r>
            <a:endParaRPr lang="en-US" dirty="0"/>
          </a:p>
        </p:txBody>
      </p:sp>
      <p:sp>
        <p:nvSpPr>
          <p:cNvPr id="3" name="Text Placeholder 2"/>
          <p:cNvSpPr>
            <a:spLocks noGrp="1"/>
          </p:cNvSpPr>
          <p:nvPr>
            <p:ph type="body" idx="1" hasCustomPrompt="1"/>
          </p:nvPr>
        </p:nvSpPr>
        <p:spPr>
          <a:xfrm>
            <a:off x="761999" y="1105717"/>
            <a:ext cx="3657600" cy="639762"/>
          </a:xfrm>
        </p:spPr>
        <p:txBody>
          <a:bodyPr anchor="b">
            <a:noAutofit/>
          </a:bodyPr>
          <a:lstStyle>
            <a:lvl1pPr marL="0" indent="0">
              <a:buNone/>
              <a:defRPr sz="2400" b="0">
                <a:solidFill>
                  <a:srgbClr val="FF3D2E"/>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Subheading</a:t>
            </a:r>
          </a:p>
        </p:txBody>
      </p:sp>
      <p:sp>
        <p:nvSpPr>
          <p:cNvPr id="4" name="Content Placeholder 3"/>
          <p:cNvSpPr>
            <a:spLocks noGrp="1"/>
          </p:cNvSpPr>
          <p:nvPr>
            <p:ph sz="half" idx="2"/>
          </p:nvPr>
        </p:nvSpPr>
        <p:spPr>
          <a:xfrm>
            <a:off x="761999" y="1891529"/>
            <a:ext cx="3657600" cy="3876665"/>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hasCustomPrompt="1"/>
          </p:nvPr>
        </p:nvSpPr>
        <p:spPr>
          <a:xfrm>
            <a:off x="4648199" y="1105717"/>
            <a:ext cx="3657600" cy="639762"/>
          </a:xfrm>
        </p:spPr>
        <p:txBody>
          <a:bodyPr anchor="b">
            <a:noAutofit/>
          </a:bodyPr>
          <a:lstStyle>
            <a:lvl1pPr marL="0" marR="0" indent="0" algn="l" defTabSz="914400" rtl="0" eaLnBrk="1" fontAlgn="auto" latinLnBrk="0" hangingPunct="1">
              <a:lnSpc>
                <a:spcPct val="100000"/>
              </a:lnSpc>
              <a:spcBef>
                <a:spcPct val="20000"/>
              </a:spcBef>
              <a:spcAft>
                <a:spcPts val="0"/>
              </a:spcAft>
              <a:buClr>
                <a:srgbClr val="1BBC9B"/>
              </a:buClr>
              <a:buSzTx/>
              <a:buFont typeface="Arial" pitchFamily="34" charset="0"/>
              <a:buNone/>
              <a:tabLst/>
              <a:defRPr sz="2400" b="0">
                <a:solidFill>
                  <a:srgbClr val="FF3D2E"/>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ct val="20000"/>
              </a:spcBef>
              <a:spcAft>
                <a:spcPts val="0"/>
              </a:spcAft>
              <a:buClr>
                <a:srgbClr val="1BBC9B"/>
              </a:buClr>
              <a:buSzTx/>
              <a:buFont typeface="Arial" pitchFamily="34" charset="0"/>
              <a:buNone/>
              <a:tabLst/>
              <a:defRPr/>
            </a:pPr>
            <a:r>
              <a:rPr lang="en-CA" dirty="0" smtClean="0"/>
              <a:t>Subheading</a:t>
            </a:r>
          </a:p>
        </p:txBody>
      </p:sp>
      <p:sp>
        <p:nvSpPr>
          <p:cNvPr id="6" name="Content Placeholder 5"/>
          <p:cNvSpPr>
            <a:spLocks noGrp="1"/>
          </p:cNvSpPr>
          <p:nvPr>
            <p:ph sz="quarter" idx="4"/>
          </p:nvPr>
        </p:nvSpPr>
        <p:spPr>
          <a:xfrm>
            <a:off x="4648199" y="1891529"/>
            <a:ext cx="3657600" cy="3876665"/>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CA" dirty="0" smtClean="0"/>
              <a:t>HEADING (ALL CAPS)</a:t>
            </a:r>
            <a:endParaRPr lang="en-US" dirty="0"/>
          </a:p>
        </p:txBody>
      </p:sp>
      <p:sp>
        <p:nvSpPr>
          <p:cNvPr id="4" name="Content Placeholder 3"/>
          <p:cNvSpPr>
            <a:spLocks noGrp="1"/>
          </p:cNvSpPr>
          <p:nvPr>
            <p:ph sz="half" idx="2"/>
          </p:nvPr>
        </p:nvSpPr>
        <p:spPr>
          <a:xfrm>
            <a:off x="4648200" y="1085875"/>
            <a:ext cx="3657600" cy="468232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Picture Placeholder 5"/>
          <p:cNvSpPr>
            <a:spLocks noGrp="1"/>
          </p:cNvSpPr>
          <p:nvPr>
            <p:ph type="pic" sz="quarter" idx="13" hasCustomPrompt="1"/>
          </p:nvPr>
        </p:nvSpPr>
        <p:spPr>
          <a:xfrm>
            <a:off x="762000" y="1085850"/>
            <a:ext cx="3550786" cy="4682345"/>
          </a:xfrm>
        </p:spPr>
        <p:txBody>
          <a:bodyPr/>
          <a:lstStyle>
            <a:lvl1pPr marL="0" indent="0" algn="ctr">
              <a:buNone/>
              <a:defRPr/>
            </a:lvl1pPr>
          </a:lstStyle>
          <a:p>
            <a:r>
              <a:rPr lang="en-US" dirty="0" smtClean="0"/>
              <a:t>Insert picture here</a:t>
            </a:r>
            <a:endParaRPr lang="en-US" dirty="0"/>
          </a:p>
        </p:txBody>
      </p:sp>
    </p:spTree>
    <p:extLst>
      <p:ext uri="{BB962C8B-B14F-4D97-AF65-F5344CB8AC3E}">
        <p14:creationId xmlns:p14="http://schemas.microsoft.com/office/powerpoint/2010/main" val="19509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smtClean="0"/>
              <a:t>HEADING (ALL CAPS)</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a:off x="-2315" y="-5696"/>
            <a:ext cx="9146315" cy="733372"/>
            <a:chOff x="-2315" y="-5696"/>
            <a:chExt cx="9146315" cy="733372"/>
          </a:xfrm>
        </p:grpSpPr>
        <p:sp>
          <p:nvSpPr>
            <p:cNvPr id="5" name="Rectangle 4"/>
            <p:cNvSpPr/>
            <p:nvPr userDrawn="1"/>
          </p:nvSpPr>
          <p:spPr>
            <a:xfrm>
              <a:off x="7729838" y="0"/>
              <a:ext cx="1414162" cy="480541"/>
            </a:xfrm>
            <a:prstGeom prst="rect">
              <a:avLst/>
            </a:prstGeom>
            <a:solidFill>
              <a:srgbClr val="DAEA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arallelogram 6"/>
            <p:cNvSpPr/>
            <p:nvPr userDrawn="1"/>
          </p:nvSpPr>
          <p:spPr>
            <a:xfrm>
              <a:off x="7184080" y="0"/>
              <a:ext cx="1517135" cy="604101"/>
            </a:xfrm>
            <a:prstGeom prst="parallelogram">
              <a:avLst>
                <a:gd name="adj" fmla="val 82547"/>
              </a:avLst>
            </a:prstGeom>
            <a:solidFill>
              <a:srgbClr val="9DBD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2315" y="0"/>
              <a:ext cx="8308115" cy="727676"/>
            </a:xfrm>
            <a:custGeom>
              <a:avLst/>
              <a:gdLst>
                <a:gd name="connsiteX0" fmla="*/ 0 w 8308115"/>
                <a:gd name="connsiteY0" fmla="*/ 0 h 727676"/>
                <a:gd name="connsiteX1" fmla="*/ 8308115 w 8308115"/>
                <a:gd name="connsiteY1" fmla="*/ 0 h 727676"/>
                <a:gd name="connsiteX2" fmla="*/ 8308115 w 8308115"/>
                <a:gd name="connsiteY2" fmla="*/ 727676 h 727676"/>
                <a:gd name="connsiteX3" fmla="*/ 0 w 8308115"/>
                <a:gd name="connsiteY3" fmla="*/ 727676 h 727676"/>
                <a:gd name="connsiteX4" fmla="*/ 0 w 8308115"/>
                <a:gd name="connsiteY4" fmla="*/ 0 h 727676"/>
                <a:gd name="connsiteX0" fmla="*/ 0 w 8308115"/>
                <a:gd name="connsiteY0" fmla="*/ 0 h 727676"/>
                <a:gd name="connsiteX1" fmla="*/ 8308115 w 8308115"/>
                <a:gd name="connsiteY1" fmla="*/ 0 h 727676"/>
                <a:gd name="connsiteX2" fmla="*/ 7697143 w 8308115"/>
                <a:gd name="connsiteY2" fmla="*/ 727676 h 727676"/>
                <a:gd name="connsiteX3" fmla="*/ 0 w 8308115"/>
                <a:gd name="connsiteY3" fmla="*/ 727676 h 727676"/>
                <a:gd name="connsiteX4" fmla="*/ 0 w 8308115"/>
                <a:gd name="connsiteY4" fmla="*/ 0 h 72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115" h="727676">
                  <a:moveTo>
                    <a:pt x="0" y="0"/>
                  </a:moveTo>
                  <a:lnTo>
                    <a:pt x="8308115" y="0"/>
                  </a:lnTo>
                  <a:lnTo>
                    <a:pt x="7697143" y="727676"/>
                  </a:lnTo>
                  <a:lnTo>
                    <a:pt x="0" y="727676"/>
                  </a:lnTo>
                  <a:lnTo>
                    <a:pt x="0" y="0"/>
                  </a:lnTo>
                  <a:close/>
                </a:path>
              </a:pathLst>
            </a:custGeom>
            <a:solidFill>
              <a:srgbClr val="FF3D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Parallelogram 21"/>
            <p:cNvSpPr/>
            <p:nvPr userDrawn="1"/>
          </p:nvSpPr>
          <p:spPr>
            <a:xfrm>
              <a:off x="7585673" y="-5696"/>
              <a:ext cx="648000" cy="727676"/>
            </a:xfrm>
            <a:prstGeom prst="parallelogram">
              <a:avLst>
                <a:gd name="adj" fmla="val 9497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userDrawn="1"/>
          </p:nvSpPr>
          <p:spPr>
            <a:xfrm>
              <a:off x="7880865" y="-5696"/>
              <a:ext cx="535460" cy="609797"/>
            </a:xfrm>
            <a:prstGeom prst="parallelogram">
              <a:avLst>
                <a:gd name="adj" fmla="val 94976"/>
              </a:avLst>
            </a:prstGeom>
            <a:solidFill>
              <a:srgbClr val="DAEA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userDrawn="1"/>
        </p:nvSpPr>
        <p:spPr>
          <a:xfrm>
            <a:off x="0" y="6750000"/>
            <a:ext cx="764315" cy="108000"/>
          </a:xfrm>
          <a:prstGeom prst="rect">
            <a:avLst/>
          </a:prstGeom>
          <a:solidFill>
            <a:srgbClr val="9DBD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u="none"/>
          </a:p>
        </p:txBody>
      </p:sp>
      <p:sp>
        <p:nvSpPr>
          <p:cNvPr id="18" name="Rectangle 3"/>
          <p:cNvSpPr/>
          <p:nvPr userDrawn="1"/>
        </p:nvSpPr>
        <p:spPr>
          <a:xfrm flipH="1">
            <a:off x="572097" y="6658919"/>
            <a:ext cx="8574218" cy="199081"/>
          </a:xfrm>
          <a:custGeom>
            <a:avLst/>
            <a:gdLst>
              <a:gd name="connsiteX0" fmla="*/ 0 w 8308115"/>
              <a:gd name="connsiteY0" fmla="*/ 0 h 727676"/>
              <a:gd name="connsiteX1" fmla="*/ 8308115 w 8308115"/>
              <a:gd name="connsiteY1" fmla="*/ 0 h 727676"/>
              <a:gd name="connsiteX2" fmla="*/ 8308115 w 8308115"/>
              <a:gd name="connsiteY2" fmla="*/ 727676 h 727676"/>
              <a:gd name="connsiteX3" fmla="*/ 0 w 8308115"/>
              <a:gd name="connsiteY3" fmla="*/ 727676 h 727676"/>
              <a:gd name="connsiteX4" fmla="*/ 0 w 8308115"/>
              <a:gd name="connsiteY4" fmla="*/ 0 h 727676"/>
              <a:gd name="connsiteX0" fmla="*/ 0 w 8308115"/>
              <a:gd name="connsiteY0" fmla="*/ 0 h 727676"/>
              <a:gd name="connsiteX1" fmla="*/ 8308115 w 8308115"/>
              <a:gd name="connsiteY1" fmla="*/ 0 h 727676"/>
              <a:gd name="connsiteX2" fmla="*/ 7697143 w 8308115"/>
              <a:gd name="connsiteY2" fmla="*/ 727676 h 727676"/>
              <a:gd name="connsiteX3" fmla="*/ 0 w 8308115"/>
              <a:gd name="connsiteY3" fmla="*/ 727676 h 727676"/>
              <a:gd name="connsiteX4" fmla="*/ 0 w 8308115"/>
              <a:gd name="connsiteY4" fmla="*/ 0 h 727676"/>
              <a:gd name="connsiteX0" fmla="*/ 0 w 8150224"/>
              <a:gd name="connsiteY0" fmla="*/ 34691 h 762367"/>
              <a:gd name="connsiteX1" fmla="*/ 8150224 w 8150224"/>
              <a:gd name="connsiteY1" fmla="*/ 0 h 762367"/>
              <a:gd name="connsiteX2" fmla="*/ 7697143 w 8150224"/>
              <a:gd name="connsiteY2" fmla="*/ 762367 h 762367"/>
              <a:gd name="connsiteX3" fmla="*/ 0 w 8150224"/>
              <a:gd name="connsiteY3" fmla="*/ 762367 h 762367"/>
              <a:gd name="connsiteX4" fmla="*/ 0 w 8150224"/>
              <a:gd name="connsiteY4" fmla="*/ 34691 h 762367"/>
              <a:gd name="connsiteX0" fmla="*/ 0 w 8150224"/>
              <a:gd name="connsiteY0" fmla="*/ 34691 h 762367"/>
              <a:gd name="connsiteX1" fmla="*/ 8150224 w 8150224"/>
              <a:gd name="connsiteY1" fmla="*/ 0 h 762367"/>
              <a:gd name="connsiteX2" fmla="*/ 7985468 w 8150224"/>
              <a:gd name="connsiteY2" fmla="*/ 762367 h 762367"/>
              <a:gd name="connsiteX3" fmla="*/ 0 w 8150224"/>
              <a:gd name="connsiteY3" fmla="*/ 762367 h 762367"/>
              <a:gd name="connsiteX4" fmla="*/ 0 w 8150224"/>
              <a:gd name="connsiteY4" fmla="*/ 34691 h 762367"/>
              <a:gd name="connsiteX0" fmla="*/ 0 w 8150224"/>
              <a:gd name="connsiteY0" fmla="*/ 0 h 727676"/>
              <a:gd name="connsiteX1" fmla="*/ 8150224 w 8150224"/>
              <a:gd name="connsiteY1" fmla="*/ 0 h 727676"/>
              <a:gd name="connsiteX2" fmla="*/ 7985468 w 8150224"/>
              <a:gd name="connsiteY2" fmla="*/ 727676 h 727676"/>
              <a:gd name="connsiteX3" fmla="*/ 0 w 8150224"/>
              <a:gd name="connsiteY3" fmla="*/ 727676 h 727676"/>
              <a:gd name="connsiteX4" fmla="*/ 0 w 8150224"/>
              <a:gd name="connsiteY4" fmla="*/ 0 h 727676"/>
              <a:gd name="connsiteX0" fmla="*/ 0 w 8115899"/>
              <a:gd name="connsiteY0" fmla="*/ 34691 h 762367"/>
              <a:gd name="connsiteX1" fmla="*/ 8115899 w 8115899"/>
              <a:gd name="connsiteY1" fmla="*/ 0 h 762367"/>
              <a:gd name="connsiteX2" fmla="*/ 7985468 w 8115899"/>
              <a:gd name="connsiteY2" fmla="*/ 762367 h 762367"/>
              <a:gd name="connsiteX3" fmla="*/ 0 w 8115899"/>
              <a:gd name="connsiteY3" fmla="*/ 762367 h 762367"/>
              <a:gd name="connsiteX4" fmla="*/ 0 w 8115899"/>
              <a:gd name="connsiteY4" fmla="*/ 34691 h 762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899" h="762367">
                <a:moveTo>
                  <a:pt x="0" y="34691"/>
                </a:moveTo>
                <a:lnTo>
                  <a:pt x="8115899" y="0"/>
                </a:lnTo>
                <a:lnTo>
                  <a:pt x="7985468" y="762367"/>
                </a:lnTo>
                <a:lnTo>
                  <a:pt x="0" y="762367"/>
                </a:lnTo>
                <a:lnTo>
                  <a:pt x="0" y="34691"/>
                </a:lnTo>
                <a:close/>
              </a:path>
            </a:pathLst>
          </a:custGeom>
          <a:solidFill>
            <a:srgbClr val="FF3D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ooter Placeholder 25"/>
          <p:cNvSpPr>
            <a:spLocks noGrp="1"/>
          </p:cNvSpPr>
          <p:nvPr>
            <p:ph type="ftr" sz="quarter" idx="3"/>
          </p:nvPr>
        </p:nvSpPr>
        <p:spPr>
          <a:xfrm>
            <a:off x="4269169" y="6205906"/>
            <a:ext cx="4036631" cy="222432"/>
          </a:xfrm>
          <a:prstGeom prst="rect">
            <a:avLst/>
          </a:prstGeom>
        </p:spPr>
        <p:txBody>
          <a:bodyPr vert="horz" lIns="91440" tIns="45720" rIns="91440" bIns="45720" rtlCol="0" anchor="ctr"/>
          <a:lstStyle>
            <a:lvl1pPr algn="r">
              <a:defRPr sz="1200">
                <a:solidFill>
                  <a:schemeClr val="bg1">
                    <a:lumMod val="50000"/>
                  </a:schemeClr>
                </a:solidFill>
                <a:latin typeface="Calibri"/>
                <a:cs typeface="Calibri"/>
              </a:defRPr>
            </a:lvl1pPr>
          </a:lstStyle>
          <a:p>
            <a:endParaRPr lang="en-US" dirty="0"/>
          </a:p>
        </p:txBody>
      </p:sp>
      <p:sp>
        <p:nvSpPr>
          <p:cNvPr id="3" name="Text Placeholder 2"/>
          <p:cNvSpPr>
            <a:spLocks noGrp="1"/>
          </p:cNvSpPr>
          <p:nvPr>
            <p:ph type="body" idx="1"/>
          </p:nvPr>
        </p:nvSpPr>
        <p:spPr>
          <a:xfrm>
            <a:off x="762000" y="1049620"/>
            <a:ext cx="7543800" cy="4870718"/>
          </a:xfrm>
          <a:prstGeom prst="rect">
            <a:avLst/>
          </a:prstGeom>
        </p:spPr>
        <p:txBody>
          <a:bodyPr vert="horz" lIns="91440" tIns="45720" rIns="91440" bIns="45720" rtlCol="0" anchor="ctr" anchorCtr="0">
            <a:normAutofit/>
          </a:bodyPr>
          <a:lstStyle/>
          <a:p>
            <a:pPr lvl="0"/>
            <a:endParaRPr lang="en-CA" dirty="0" smtClean="0"/>
          </a:p>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p>
        </p:txBody>
      </p:sp>
      <p:sp>
        <p:nvSpPr>
          <p:cNvPr id="6" name="Slide Number Placeholder 5"/>
          <p:cNvSpPr>
            <a:spLocks noGrp="1"/>
          </p:cNvSpPr>
          <p:nvPr>
            <p:ph type="sldNum" sz="quarter" idx="4"/>
          </p:nvPr>
        </p:nvSpPr>
        <p:spPr>
          <a:xfrm>
            <a:off x="8636000" y="81674"/>
            <a:ext cx="431911" cy="317657"/>
          </a:xfrm>
          <a:prstGeom prst="rect">
            <a:avLst/>
          </a:prstGeom>
        </p:spPr>
        <p:txBody>
          <a:bodyPr vert="horz" lIns="91440" tIns="45720" rIns="91440" bIns="45720" rtlCol="0" anchor="ctr"/>
          <a:lstStyle>
            <a:lvl1pPr algn="ctr">
              <a:defRPr sz="1000">
                <a:solidFill>
                  <a:srgbClr val="7F7F7F"/>
                </a:solidFill>
                <a:latin typeface="Calibri"/>
                <a:cs typeface="Calibri"/>
              </a:defRPr>
            </a:lvl1pPr>
          </a:lstStyle>
          <a:p>
            <a:fld id="{BFEBEB0A-9E3D-4B14-9782-E2AE3DA60D96}" type="slidenum">
              <a:rPr lang="en-US" smtClean="0"/>
              <a:pPr/>
              <a:t>‹#›</a:t>
            </a:fld>
            <a:endParaRPr lang="en-US" dirty="0"/>
          </a:p>
        </p:txBody>
      </p:sp>
      <p:sp>
        <p:nvSpPr>
          <p:cNvPr id="2" name="Title Placeholder 1"/>
          <p:cNvSpPr>
            <a:spLocks noGrp="1"/>
          </p:cNvSpPr>
          <p:nvPr>
            <p:ph type="title"/>
          </p:nvPr>
        </p:nvSpPr>
        <p:spPr>
          <a:xfrm>
            <a:off x="762000" y="132293"/>
            <a:ext cx="5300111" cy="471808"/>
          </a:xfrm>
          <a:prstGeom prst="rect">
            <a:avLst/>
          </a:prstGeom>
        </p:spPr>
        <p:txBody>
          <a:bodyPr vert="horz" lIns="91440" tIns="45720" rIns="91440" bIns="45720" rtlCol="0" anchor="b" anchorCtr="0">
            <a:normAutofit/>
          </a:bodyPr>
          <a:lstStyle/>
          <a:p>
            <a:r>
              <a:rPr lang="en-CA" dirty="0" smtClean="0"/>
              <a:t>HEADING (ALL CAPS)</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0" r:id="rId5"/>
    <p:sldLayoutId id="2147483666" r:id="rId6"/>
    <p:sldLayoutId id="2147483667" r:id="rId7"/>
  </p:sldLayoutIdLst>
  <p:hf sldNum="0" hdr="0" ftr="0" dt="0"/>
  <p:txStyles>
    <p:title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rgbClr val="FF3D2E"/>
        </a:buClr>
        <a:buFont typeface="Arial"/>
        <a:buChar char="•"/>
        <a:defRPr sz="2400" kern="1200" baseline="0">
          <a:solidFill>
            <a:srgbClr val="2D3E50"/>
          </a:solidFill>
          <a:latin typeface="Calibri"/>
          <a:ea typeface="+mn-ea"/>
          <a:cs typeface="Calibri"/>
        </a:defRPr>
      </a:lvl1pPr>
      <a:lvl2pPr marL="594360" indent="-274320" algn="l" defTabSz="914400" rtl="0" eaLnBrk="1" latinLnBrk="0" hangingPunct="1">
        <a:spcBef>
          <a:spcPct val="20000"/>
        </a:spcBef>
        <a:buClr>
          <a:srgbClr val="FF3D2E"/>
        </a:buClr>
        <a:buFont typeface="Arial" pitchFamily="34" charset="0"/>
        <a:buChar char="•"/>
        <a:defRPr sz="2200" kern="1200">
          <a:solidFill>
            <a:srgbClr val="2D3E50"/>
          </a:solidFill>
          <a:latin typeface="Calibri"/>
          <a:ea typeface="+mn-ea"/>
          <a:cs typeface="Calibri"/>
        </a:defRPr>
      </a:lvl2pPr>
      <a:lvl3pPr marL="868680" indent="-228600" algn="l" defTabSz="914400" rtl="0" eaLnBrk="1" latinLnBrk="0" hangingPunct="1">
        <a:spcBef>
          <a:spcPct val="20000"/>
        </a:spcBef>
        <a:buClr>
          <a:srgbClr val="FF3D2E"/>
        </a:buClr>
        <a:buFont typeface="Arial" pitchFamily="34" charset="0"/>
        <a:buChar char="•"/>
        <a:defRPr sz="2000" kern="1200">
          <a:solidFill>
            <a:srgbClr val="2D3E50"/>
          </a:solidFill>
          <a:latin typeface="Calibri"/>
          <a:ea typeface="+mn-ea"/>
          <a:cs typeface="Calibri"/>
        </a:defRPr>
      </a:lvl3pPr>
      <a:lvl4pPr marL="1143000" indent="-228600" algn="l" defTabSz="914400" rtl="0" eaLnBrk="1" latinLnBrk="0" hangingPunct="1">
        <a:spcBef>
          <a:spcPct val="20000"/>
        </a:spcBef>
        <a:buClr>
          <a:srgbClr val="FF3D2E"/>
        </a:buClr>
        <a:buFont typeface="Arial" pitchFamily="34" charset="0"/>
        <a:buChar char="•"/>
        <a:defRPr sz="1800" kern="1200">
          <a:solidFill>
            <a:srgbClr val="2D3E50"/>
          </a:solidFill>
          <a:latin typeface="Calibri"/>
          <a:ea typeface="+mn-ea"/>
          <a:cs typeface="Calibri"/>
        </a:defRPr>
      </a:lvl4pPr>
      <a:lvl5pPr marL="1371600" indent="-228600" algn="l" defTabSz="914400" rtl="0" eaLnBrk="1" latinLnBrk="0" hangingPunct="1">
        <a:spcBef>
          <a:spcPct val="20000"/>
        </a:spcBef>
        <a:buClr>
          <a:srgbClr val="FF3D2E"/>
        </a:buClr>
        <a:buFont typeface="Arial" pitchFamily="34" charset="0"/>
        <a:buChar char="•"/>
        <a:defRPr sz="1800" kern="1200" baseline="0">
          <a:solidFill>
            <a:srgbClr val="2D3E50"/>
          </a:solidFill>
          <a:latin typeface="Calibri"/>
          <a:ea typeface="+mn-ea"/>
          <a:cs typeface="Calibri"/>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cbc.ca/archives/entry/genocide-and-famine-in-Cambodia"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wDFOo1xbr2Q"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www.cnn.com/SPECIALS/2008/scream.bloody.murd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1059" y="887366"/>
            <a:ext cx="6096941" cy="2222443"/>
          </a:xfrm>
        </p:spPr>
        <p:txBody>
          <a:bodyPr/>
          <a:lstStyle/>
          <a:p>
            <a:pPr>
              <a:spcBef>
                <a:spcPts val="3000"/>
              </a:spcBef>
              <a:spcAft>
                <a:spcPts val="2400"/>
              </a:spcAft>
            </a:pPr>
            <a:r>
              <a:rPr lang="en-US" sz="4800" dirty="0" smtClean="0"/>
              <a:t>THE CAMBODIAN GENOCIDE</a:t>
            </a:r>
            <a:r>
              <a:rPr lang="en-US" sz="4400" dirty="0"/>
              <a:t/>
            </a:r>
            <a:br>
              <a:rPr lang="en-US" sz="4400" dirty="0"/>
            </a:br>
            <a:endParaRPr lang="en-US" sz="2800" i="1" dirty="0"/>
          </a:p>
        </p:txBody>
      </p:sp>
      <p:sp>
        <p:nvSpPr>
          <p:cNvPr id="3" name="Subtitle 2"/>
          <p:cNvSpPr>
            <a:spLocks noGrp="1"/>
          </p:cNvSpPr>
          <p:nvPr>
            <p:ph type="subTitle" idx="1"/>
          </p:nvPr>
        </p:nvSpPr>
        <p:spPr>
          <a:xfrm>
            <a:off x="869242" y="4854399"/>
            <a:ext cx="4706405" cy="510226"/>
          </a:xfrm>
        </p:spPr>
        <p:txBody>
          <a:bodyPr>
            <a:normAutofit fontScale="92500"/>
          </a:bodyPr>
          <a:lstStyle/>
          <a:p>
            <a:r>
              <a:rPr lang="en-US" sz="2400" dirty="0" smtClean="0"/>
              <a:t>Mr. Stacey, Kelowna Secondary School</a:t>
            </a:r>
            <a:endParaRPr lang="en-US" sz="2400" dirty="0"/>
          </a:p>
        </p:txBody>
      </p:sp>
      <p:sp>
        <p:nvSpPr>
          <p:cNvPr id="2" name="Rectangle 1"/>
          <p:cNvSpPr/>
          <p:nvPr/>
        </p:nvSpPr>
        <p:spPr>
          <a:xfrm>
            <a:off x="761059" y="2713062"/>
            <a:ext cx="5121667" cy="1284967"/>
          </a:xfrm>
          <a:prstGeom prst="rect">
            <a:avLst/>
          </a:prstGeom>
        </p:spPr>
        <p:txBody>
          <a:bodyPr wrap="square">
            <a:spAutoFit/>
          </a:bodyPr>
          <a:lstStyle/>
          <a:p>
            <a:pPr>
              <a:lnSpc>
                <a:spcPts val="3100"/>
              </a:lnSpc>
            </a:pPr>
            <a:r>
              <a:rPr lang="en-US" sz="2800" b="1" i="1" spc="300" dirty="0">
                <a:solidFill>
                  <a:schemeClr val="bg1"/>
                </a:solidFill>
                <a:latin typeface="Calibri"/>
                <a:ea typeface="+mj-ea"/>
                <a:cs typeface="Calibri"/>
              </a:rPr>
              <a:t>The Killing Fields, the Survivors, and the Search for Justice</a:t>
            </a:r>
          </a:p>
        </p:txBody>
      </p:sp>
      <p:cxnSp>
        <p:nvCxnSpPr>
          <p:cNvPr id="6" name="Straight Connector 5"/>
          <p:cNvCxnSpPr/>
          <p:nvPr/>
        </p:nvCxnSpPr>
        <p:spPr>
          <a:xfrm>
            <a:off x="874021" y="4311450"/>
            <a:ext cx="1047247" cy="0"/>
          </a:xfrm>
          <a:prstGeom prst="line">
            <a:avLst/>
          </a:prstGeom>
          <a:ln w="101600">
            <a:solidFill>
              <a:srgbClr val="9DBD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4021" y="887366"/>
            <a:ext cx="1047247" cy="0"/>
          </a:xfrm>
          <a:prstGeom prst="line">
            <a:avLst/>
          </a:prstGeom>
          <a:ln w="88900">
            <a:solidFill>
              <a:srgbClr val="9DBD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54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34256" y="245310"/>
            <a:ext cx="7588155" cy="47180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atin typeface="Calibri" panose="020F0502020204030204" pitchFamily="34" charset="0"/>
              </a:rPr>
              <a:t>CAMBODIAN GENOCIDE: THE KILLING FIELDS</a:t>
            </a:r>
            <a:endParaRPr lang="en-US" sz="2400" dirty="0"/>
          </a:p>
        </p:txBody>
      </p:sp>
      <p:sp>
        <p:nvSpPr>
          <p:cNvPr id="7" name="Rectangle 6"/>
          <p:cNvSpPr/>
          <p:nvPr/>
        </p:nvSpPr>
        <p:spPr>
          <a:xfrm>
            <a:off x="750013" y="2132997"/>
            <a:ext cx="6431624" cy="3118803"/>
          </a:xfrm>
          <a:prstGeom prst="rect">
            <a:avLst/>
          </a:prstGeom>
        </p:spPr>
        <p:txBody>
          <a:bodyPr wrap="square">
            <a:spAutoFit/>
          </a:bodyPr>
          <a:lstStyle/>
          <a:p>
            <a:pPr marL="1143000" indent="-457200">
              <a:lnSpc>
                <a:spcPts val="2500"/>
              </a:lnSpc>
              <a:spcBef>
                <a:spcPts val="1800"/>
              </a:spcBef>
              <a:buClr>
                <a:srgbClr val="FF3D2E"/>
              </a:buClr>
              <a:buFont typeface="+mj-lt"/>
              <a:buAutoNum type="arabicPeriod" startAt="4"/>
            </a:pPr>
            <a:r>
              <a:rPr lang="en-US" sz="2000" spc="10" dirty="0">
                <a:solidFill>
                  <a:srgbClr val="2D3E50"/>
                </a:solidFill>
                <a:latin typeface="Arial" panose="020B0604020202020204" pitchFamily="34" charset="0"/>
                <a:cs typeface="Arial" panose="020B0604020202020204" pitchFamily="34" charset="0"/>
              </a:rPr>
              <a:t>Who were the Khmer Rouge’s enemies? What methods did they use to purge them from the population?</a:t>
            </a:r>
          </a:p>
          <a:p>
            <a:pPr marL="1143000" indent="-457200">
              <a:lnSpc>
                <a:spcPts val="2500"/>
              </a:lnSpc>
              <a:spcBef>
                <a:spcPts val="1800"/>
              </a:spcBef>
              <a:buClr>
                <a:srgbClr val="FF3D2E"/>
              </a:buClr>
              <a:buFont typeface="+mj-lt"/>
              <a:buAutoNum type="arabicPeriod" startAt="4"/>
            </a:pPr>
            <a:r>
              <a:rPr lang="en-US" sz="2000" spc="10" dirty="0" smtClean="0">
                <a:solidFill>
                  <a:srgbClr val="2D3E50"/>
                </a:solidFill>
                <a:latin typeface="Arial" panose="020B0604020202020204" pitchFamily="34" charset="0"/>
                <a:cs typeface="Arial" panose="020B0604020202020204" pitchFamily="34" charset="0"/>
              </a:rPr>
              <a:t>In what ways does Cambodia from 1975-79 fit the UN’s </a:t>
            </a:r>
            <a:r>
              <a:rPr lang="en-US" sz="2000" spc="10" dirty="0">
                <a:solidFill>
                  <a:srgbClr val="2D3E50"/>
                </a:solidFill>
                <a:latin typeface="Arial" panose="020B0604020202020204" pitchFamily="34" charset="0"/>
                <a:cs typeface="Arial" panose="020B0604020202020204" pitchFamily="34" charset="0"/>
              </a:rPr>
              <a:t>1948 definition of </a:t>
            </a:r>
            <a:r>
              <a:rPr lang="en-US" sz="2000" spc="10" dirty="0" smtClean="0">
                <a:solidFill>
                  <a:srgbClr val="2D3E50"/>
                </a:solidFill>
                <a:latin typeface="Arial" panose="020B0604020202020204" pitchFamily="34" charset="0"/>
                <a:cs typeface="Arial" panose="020B0604020202020204" pitchFamily="34" charset="0"/>
              </a:rPr>
              <a:t>genocide?</a:t>
            </a:r>
            <a:endParaRPr lang="en-US" sz="2000" spc="10" dirty="0">
              <a:solidFill>
                <a:srgbClr val="2D3E50"/>
              </a:solidFill>
              <a:latin typeface="Arial" panose="020B0604020202020204" pitchFamily="34" charset="0"/>
              <a:cs typeface="Arial" panose="020B0604020202020204" pitchFamily="34" charset="0"/>
            </a:endParaRPr>
          </a:p>
          <a:p>
            <a:pPr marL="1143000" indent="-457200">
              <a:lnSpc>
                <a:spcPts val="2500"/>
              </a:lnSpc>
              <a:spcBef>
                <a:spcPts val="1800"/>
              </a:spcBef>
              <a:buClr>
                <a:srgbClr val="FF3D2E"/>
              </a:buClr>
              <a:buFont typeface="+mj-lt"/>
              <a:buAutoNum type="arabicPeriod" startAt="4"/>
            </a:pPr>
            <a:r>
              <a:rPr lang="en-US" sz="2000" spc="10" dirty="0">
                <a:solidFill>
                  <a:srgbClr val="2D3E50"/>
                </a:solidFill>
                <a:latin typeface="Arial" panose="020B0604020202020204" pitchFamily="34" charset="0"/>
                <a:cs typeface="Arial" panose="020B0604020202020204" pitchFamily="34" charset="0"/>
              </a:rPr>
              <a:t>The Cambodian genocide ended in 1979. What happened after </a:t>
            </a:r>
            <a:r>
              <a:rPr lang="en-US" sz="2000" spc="10" dirty="0" smtClean="0">
                <a:solidFill>
                  <a:srgbClr val="2D3E50"/>
                </a:solidFill>
                <a:latin typeface="Arial" panose="020B0604020202020204" pitchFamily="34" charset="0"/>
                <a:cs typeface="Arial" panose="020B0604020202020204" pitchFamily="34" charset="0"/>
              </a:rPr>
              <a:t>that? What </a:t>
            </a:r>
            <a:r>
              <a:rPr lang="en-US" sz="2000" spc="10" dirty="0">
                <a:solidFill>
                  <a:srgbClr val="2D3E50"/>
                </a:solidFill>
                <a:latin typeface="Arial" panose="020B0604020202020204" pitchFamily="34" charset="0"/>
                <a:cs typeface="Arial" panose="020B0604020202020204" pitchFamily="34" charset="0"/>
              </a:rPr>
              <a:t>happened in terms of international geopolitics?</a:t>
            </a:r>
            <a:endParaRPr lang="en-US" sz="1600" spc="10" dirty="0">
              <a:solidFill>
                <a:srgbClr val="2D3E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011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58863" y="156679"/>
            <a:ext cx="7713260" cy="456661"/>
          </a:xfrm>
          <a:prstGeom prst="rect">
            <a:avLst/>
          </a:prstGeom>
        </p:spPr>
        <p:txBody>
          <a:bodyPr>
            <a:noAutofit/>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dirty="0" smtClean="0">
                <a:latin typeface="Calibri" panose="020F0502020204030204" pitchFamily="34" charset="0"/>
              </a:rPr>
              <a:t>PRINCE NORODOM SIHANOUK</a:t>
            </a:r>
            <a:endParaRPr lang="en-US" sz="2300" dirty="0">
              <a:latin typeface="Calibri" panose="020F0502020204030204" pitchFamily="34" charset="0"/>
            </a:endParaRP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738820" y="1252015"/>
            <a:ext cx="2963608" cy="4479347"/>
          </a:xfrm>
          <a:prstGeom prst="rect">
            <a:avLst/>
          </a:prstGeom>
          <a:ln w="19050" cap="sq">
            <a:solidFill>
              <a:srgbClr val="FF3D2E"/>
            </a:solidFill>
            <a:prstDash val="solid"/>
            <a:miter lim="800000"/>
          </a:ln>
          <a:effectLst/>
          <a:extLst>
            <a:ext uri="{909E8E84-426E-40dd-AFC4-6F175D3DCCD1}">
              <a14:hiddenFill xmlns="" xmlns:a14="http://schemas.microsoft.com/office/drawing/2010/main">
                <a:solidFill>
                  <a:srgbClr val="FFFFFF"/>
                </a:solidFill>
              </a14:hiddenFill>
            </a:ext>
          </a:extLst>
        </p:spPr>
      </p:pic>
      <p:sp>
        <p:nvSpPr>
          <p:cNvPr id="2" name="Content Placeholder 1"/>
          <p:cNvSpPr>
            <a:spLocks noGrp="1"/>
          </p:cNvSpPr>
          <p:nvPr>
            <p:ph sz="quarter" idx="4"/>
          </p:nvPr>
        </p:nvSpPr>
        <p:spPr>
          <a:xfrm>
            <a:off x="4116403" y="1452706"/>
            <a:ext cx="4408471" cy="4624244"/>
          </a:xfrm>
        </p:spPr>
        <p:txBody>
          <a:bodyPr>
            <a:normAutofit/>
          </a:bodyPr>
          <a:lstStyle/>
          <a:p>
            <a:pPr marL="0" indent="0">
              <a:buNone/>
            </a:pPr>
            <a:r>
              <a:rPr lang="en-CA" sz="2500" b="1" dirty="0">
                <a:solidFill>
                  <a:srgbClr val="FF3D2E"/>
                </a:solidFill>
              </a:rPr>
              <a:t>The “Chameleon King</a:t>
            </a:r>
            <a:r>
              <a:rPr lang="en-CA" sz="2500" b="1" dirty="0" smtClean="0">
                <a:solidFill>
                  <a:srgbClr val="FF3D2E"/>
                </a:solidFill>
              </a:rPr>
              <a:t>”</a:t>
            </a:r>
            <a:endParaRPr lang="en-CA" sz="2500" dirty="0" smtClean="0"/>
          </a:p>
          <a:p>
            <a:pPr>
              <a:lnSpc>
                <a:spcPts val="2300"/>
              </a:lnSpc>
              <a:spcBef>
                <a:spcPts val="1800"/>
              </a:spcBef>
            </a:pPr>
            <a:r>
              <a:rPr lang="en-CA" sz="2000" spc="10" dirty="0" smtClean="0">
                <a:latin typeface="Arial" panose="020B0604020202020204" pitchFamily="34" charset="0"/>
                <a:cs typeface="Arial" panose="020B0604020202020204" pitchFamily="34" charset="0"/>
              </a:rPr>
              <a:t>Prime Minister, 1954-70</a:t>
            </a:r>
          </a:p>
          <a:p>
            <a:pPr>
              <a:lnSpc>
                <a:spcPts val="2300"/>
              </a:lnSpc>
              <a:spcBef>
                <a:spcPts val="1800"/>
              </a:spcBef>
            </a:pPr>
            <a:r>
              <a:rPr lang="en-CA" sz="2000" spc="10" dirty="0" smtClean="0">
                <a:latin typeface="Arial" panose="020B0604020202020204" pitchFamily="34" charset="0"/>
                <a:cs typeface="Arial" panose="020B0604020202020204" pitchFamily="34" charset="0"/>
              </a:rPr>
              <a:t>Cosmopolitan, artistic, beloved by his people</a:t>
            </a:r>
          </a:p>
          <a:p>
            <a:pPr>
              <a:lnSpc>
                <a:spcPts val="2300"/>
              </a:lnSpc>
              <a:spcBef>
                <a:spcPts val="1800"/>
              </a:spcBef>
            </a:pPr>
            <a:r>
              <a:rPr lang="en-CA" sz="2000" spc="10" dirty="0" smtClean="0">
                <a:latin typeface="Arial" panose="020B0604020202020204" pitchFamily="34" charset="0"/>
                <a:cs typeface="Arial" panose="020B0604020202020204" pitchFamily="34" charset="0"/>
              </a:rPr>
              <a:t>…but corrupt, ruthless</a:t>
            </a:r>
          </a:p>
          <a:p>
            <a:pPr>
              <a:lnSpc>
                <a:spcPts val="2300"/>
              </a:lnSpc>
              <a:spcBef>
                <a:spcPts val="1800"/>
              </a:spcBef>
            </a:pPr>
            <a:r>
              <a:rPr lang="en-CA" sz="2000" spc="10" dirty="0">
                <a:latin typeface="Arial" panose="020B0604020202020204" pitchFamily="34" charset="0"/>
                <a:cs typeface="Arial" panose="020B0604020202020204" pitchFamily="34" charset="0"/>
              </a:rPr>
              <a:t>N</a:t>
            </a:r>
            <a:r>
              <a:rPr lang="en-CA" sz="2000" spc="10" dirty="0" smtClean="0">
                <a:latin typeface="Arial" panose="020B0604020202020204" pitchFamily="34" charset="0"/>
                <a:cs typeface="Arial" panose="020B0604020202020204" pitchFamily="34" charset="0"/>
              </a:rPr>
              <a:t>eutral in Cold War</a:t>
            </a:r>
          </a:p>
          <a:p>
            <a:pPr>
              <a:lnSpc>
                <a:spcPts val="2300"/>
              </a:lnSpc>
              <a:spcBef>
                <a:spcPts val="1800"/>
              </a:spcBef>
            </a:pPr>
            <a:r>
              <a:rPr lang="en-CA" sz="2000" spc="10" dirty="0" smtClean="0">
                <a:latin typeface="Arial" panose="020B0604020202020204" pitchFamily="34" charset="0"/>
                <a:cs typeface="Arial" panose="020B0604020202020204" pitchFamily="34" charset="0"/>
              </a:rPr>
              <a:t>…but gradually seen as favouring Vietnamese communists</a:t>
            </a:r>
          </a:p>
          <a:p>
            <a:pPr>
              <a:lnSpc>
                <a:spcPts val="2300"/>
              </a:lnSpc>
              <a:spcBef>
                <a:spcPts val="1800"/>
              </a:spcBef>
            </a:pPr>
            <a:r>
              <a:rPr lang="en-CA" sz="2000" spc="10" dirty="0" smtClean="0">
                <a:latin typeface="Arial" panose="020B0604020202020204" pitchFamily="34" charset="0"/>
                <a:cs typeface="Arial" panose="020B0604020202020204" pitchFamily="34" charset="0"/>
              </a:rPr>
              <a:t>Ousted in a coup in 1970</a:t>
            </a:r>
          </a:p>
          <a:p>
            <a:pPr marL="0" indent="0">
              <a:buNone/>
            </a:pPr>
            <a:endParaRPr lang="en-CA" dirty="0" smtClean="0"/>
          </a:p>
        </p:txBody>
      </p:sp>
      <p:sp>
        <p:nvSpPr>
          <p:cNvPr id="6" name="Rectangle 5"/>
          <p:cNvSpPr/>
          <p:nvPr/>
        </p:nvSpPr>
        <p:spPr>
          <a:xfrm>
            <a:off x="738821" y="5498845"/>
            <a:ext cx="2963608" cy="215444"/>
          </a:xfrm>
          <a:prstGeom prst="rect">
            <a:avLst/>
          </a:prstGeom>
          <a:noFill/>
        </p:spPr>
        <p:txBody>
          <a:bodyPr wrap="square">
            <a:spAutoFit/>
          </a:bodyPr>
          <a:lstStyle/>
          <a:p>
            <a:pPr algn="r"/>
            <a:r>
              <a:rPr lang="en-US" sz="800" i="1" dirty="0" smtClean="0">
                <a:solidFill>
                  <a:srgbClr val="FFFFFF"/>
                </a:solidFill>
                <a:latin typeface="Calibri"/>
                <a:cs typeface="Calibri"/>
              </a:rPr>
              <a:t>Source: </a:t>
            </a:r>
            <a:r>
              <a:rPr lang="en-US" sz="800" dirty="0" err="1">
                <a:solidFill>
                  <a:srgbClr val="FFFFFF"/>
                </a:solidFill>
                <a:latin typeface="Calibri"/>
                <a:cs typeface="Calibri"/>
              </a:rPr>
              <a:t>Bettmann</a:t>
            </a:r>
            <a:r>
              <a:rPr lang="en-US" sz="800" dirty="0">
                <a:solidFill>
                  <a:srgbClr val="FFFFFF"/>
                </a:solidFill>
                <a:latin typeface="Calibri"/>
                <a:cs typeface="Calibri"/>
              </a:rPr>
              <a:t>/Getty Images </a:t>
            </a:r>
          </a:p>
        </p:txBody>
      </p:sp>
    </p:spTree>
    <p:extLst>
      <p:ext uri="{BB962C8B-B14F-4D97-AF65-F5344CB8AC3E}">
        <p14:creationId xmlns:p14="http://schemas.microsoft.com/office/powerpoint/2010/main" val="452702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65" y="169336"/>
            <a:ext cx="6627341" cy="471808"/>
          </a:xfrm>
        </p:spPr>
        <p:txBody>
          <a:bodyPr>
            <a:normAutofit fontScale="90000"/>
          </a:bodyPr>
          <a:lstStyle/>
          <a:p>
            <a:r>
              <a:rPr lang="en-US" dirty="0" smtClean="0"/>
              <a:t>U.S. BOMBING, HO CHI MINH TRAIL</a:t>
            </a:r>
            <a:endParaRPr lang="en-US" dirty="0"/>
          </a:p>
        </p:txBody>
      </p:sp>
      <p:pic>
        <p:nvPicPr>
          <p:cNvPr id="4" name="Picture Placeholder 6"/>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30265" y="723900"/>
            <a:ext cx="7924491" cy="5936306"/>
          </a:xfrm>
          <a:prstGeom prst="rect">
            <a:avLst/>
          </a:prstGeom>
        </p:spPr>
      </p:pic>
    </p:spTree>
    <p:extLst>
      <p:ext uri="{BB962C8B-B14F-4D97-AF65-F5344CB8AC3E}">
        <p14:creationId xmlns:p14="http://schemas.microsoft.com/office/powerpoint/2010/main" val="2602187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4849" y="150808"/>
            <a:ext cx="5300111" cy="471808"/>
          </a:xfrm>
        </p:spPr>
        <p:txBody>
          <a:bodyPr>
            <a:normAutofit/>
          </a:bodyPr>
          <a:lstStyle/>
          <a:p>
            <a:r>
              <a:rPr lang="en-US" sz="2300" dirty="0" smtClean="0"/>
              <a:t>U.S. BOMBING OF CAMBODIA</a:t>
            </a:r>
            <a:endParaRPr lang="en-US" sz="2300" dirty="0"/>
          </a:p>
        </p:txBody>
      </p:sp>
      <p:sp>
        <p:nvSpPr>
          <p:cNvPr id="8" name="Content Placeholder 7"/>
          <p:cNvSpPr>
            <a:spLocks noGrp="1"/>
          </p:cNvSpPr>
          <p:nvPr>
            <p:ph sz="half" idx="2"/>
          </p:nvPr>
        </p:nvSpPr>
        <p:spPr>
          <a:xfrm>
            <a:off x="5662061" y="2227076"/>
            <a:ext cx="2798992" cy="3076339"/>
          </a:xfrm>
        </p:spPr>
        <p:txBody>
          <a:bodyPr/>
          <a:lstStyle/>
          <a:p>
            <a:pPr>
              <a:lnSpc>
                <a:spcPts val="2300"/>
              </a:lnSpc>
              <a:spcBef>
                <a:spcPts val="1800"/>
              </a:spcBef>
            </a:pPr>
            <a:r>
              <a:rPr lang="en-US" sz="2000" spc="10" dirty="0" smtClean="0">
                <a:latin typeface="Arial" panose="020B0604020202020204" pitchFamily="34" charset="0"/>
                <a:cs typeface="Arial" panose="020B0604020202020204" pitchFamily="34" charset="0"/>
              </a:rPr>
              <a:t>U.S. President Richard Nixon</a:t>
            </a:r>
          </a:p>
          <a:p>
            <a:pPr>
              <a:lnSpc>
                <a:spcPts val="2300"/>
              </a:lnSpc>
              <a:spcBef>
                <a:spcPts val="1800"/>
              </a:spcBef>
            </a:pPr>
            <a:r>
              <a:rPr lang="en-US" sz="2000" spc="10" dirty="0" smtClean="0">
                <a:latin typeface="Arial" panose="020B0604020202020204" pitchFamily="34" charset="0"/>
                <a:cs typeface="Arial" panose="020B0604020202020204" pitchFamily="34" charset="0"/>
              </a:rPr>
              <a:t>Operation Menu, 1969-70</a:t>
            </a:r>
          </a:p>
          <a:p>
            <a:pPr>
              <a:lnSpc>
                <a:spcPts val="2300"/>
              </a:lnSpc>
              <a:spcBef>
                <a:spcPts val="1800"/>
              </a:spcBef>
            </a:pPr>
            <a:r>
              <a:rPr lang="en-US" sz="2000" spc="10" dirty="0" smtClean="0">
                <a:latin typeface="Arial" panose="020B0604020202020204" pitchFamily="34" charset="0"/>
                <a:cs typeface="Arial" panose="020B0604020202020204" pitchFamily="34" charset="0"/>
              </a:rPr>
              <a:t>Operation Freedom Deal, 1970-73</a:t>
            </a:r>
          </a:p>
          <a:p>
            <a:endParaRPr lang="en-US" dirty="0"/>
          </a:p>
        </p:txBody>
      </p:sp>
      <p:pic>
        <p:nvPicPr>
          <p:cNvPr id="11" name="Picture Placeholder 10"/>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7441" r="857"/>
          <a:stretch/>
        </p:blipFill>
        <p:spPr>
          <a:xfrm>
            <a:off x="474849" y="1222625"/>
            <a:ext cx="5074312" cy="4546375"/>
          </a:xfrm>
          <a:prstGeom prst="rect">
            <a:avLst/>
          </a:prstGeom>
          <a:ln w="19050">
            <a:solidFill>
              <a:srgbClr val="FF3D2E"/>
            </a:solidFill>
          </a:ln>
        </p:spPr>
      </p:pic>
      <p:sp>
        <p:nvSpPr>
          <p:cNvPr id="5" name="Rectangle 4"/>
          <p:cNvSpPr/>
          <p:nvPr/>
        </p:nvSpPr>
        <p:spPr>
          <a:xfrm>
            <a:off x="2585553" y="5538168"/>
            <a:ext cx="2963608" cy="215444"/>
          </a:xfrm>
          <a:prstGeom prst="rect">
            <a:avLst/>
          </a:prstGeom>
          <a:noFill/>
        </p:spPr>
        <p:txBody>
          <a:bodyPr wrap="square">
            <a:spAutoFit/>
          </a:bodyPr>
          <a:lstStyle/>
          <a:p>
            <a:pPr algn="r"/>
            <a:r>
              <a:rPr lang="en-US" sz="800" dirty="0" smtClean="0">
                <a:solidFill>
                  <a:srgbClr val="FFFFFF"/>
                </a:solidFill>
                <a:latin typeface="Calibri"/>
                <a:cs typeface="Calibri"/>
              </a:rPr>
              <a:t>STF</a:t>
            </a:r>
            <a:r>
              <a:rPr lang="en-US" sz="800" dirty="0">
                <a:solidFill>
                  <a:srgbClr val="FFFFFF"/>
                </a:solidFill>
                <a:latin typeface="Calibri"/>
                <a:cs typeface="Calibri"/>
              </a:rPr>
              <a:t>/AFP/Getty Images </a:t>
            </a:r>
          </a:p>
        </p:txBody>
      </p:sp>
    </p:spTree>
    <p:extLst>
      <p:ext uri="{BB962C8B-B14F-4D97-AF65-F5344CB8AC3E}">
        <p14:creationId xmlns:p14="http://schemas.microsoft.com/office/powerpoint/2010/main" val="3515362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t="8318" b="5082"/>
          <a:stretch/>
        </p:blipFill>
        <p:spPr>
          <a:xfrm>
            <a:off x="494269" y="966810"/>
            <a:ext cx="8649731" cy="5627338"/>
          </a:xfrm>
          <a:prstGeom prst="rect">
            <a:avLst/>
          </a:prstGeom>
        </p:spPr>
      </p:pic>
      <p:sp>
        <p:nvSpPr>
          <p:cNvPr id="2" name="Title 1"/>
          <p:cNvSpPr>
            <a:spLocks noGrp="1"/>
          </p:cNvSpPr>
          <p:nvPr>
            <p:ph type="title"/>
          </p:nvPr>
        </p:nvSpPr>
        <p:spPr/>
        <p:txBody>
          <a:bodyPr>
            <a:normAutofit/>
          </a:bodyPr>
          <a:lstStyle/>
          <a:p>
            <a:r>
              <a:rPr lang="en-CA" sz="2300" dirty="0" smtClean="0"/>
              <a:t>U.S. BOMBING OF CAMBODIA</a:t>
            </a:r>
            <a:endParaRPr lang="en-CA" sz="2300" dirty="0"/>
          </a:p>
        </p:txBody>
      </p:sp>
      <p:sp>
        <p:nvSpPr>
          <p:cNvPr id="6" name="Rectangle 5"/>
          <p:cNvSpPr/>
          <p:nvPr/>
        </p:nvSpPr>
        <p:spPr>
          <a:xfrm>
            <a:off x="791171" y="1057930"/>
            <a:ext cx="2230158" cy="1200329"/>
          </a:xfrm>
          <a:prstGeom prst="rect">
            <a:avLst/>
          </a:prstGeom>
        </p:spPr>
        <p:txBody>
          <a:bodyPr wrap="square">
            <a:spAutoFit/>
          </a:bodyPr>
          <a:lstStyle/>
          <a:p>
            <a:r>
              <a:rPr lang="en-CA" sz="7200" b="1" dirty="0" smtClean="0">
                <a:solidFill>
                  <a:srgbClr val="FF3D2E"/>
                </a:solidFill>
                <a:effectLst>
                  <a:outerShdw blurRad="38100" dist="38100" dir="2700000" algn="tl">
                    <a:srgbClr val="000000">
                      <a:alpha val="43137"/>
                    </a:srgbClr>
                  </a:outerShdw>
                </a:effectLst>
                <a:latin typeface="Chaparral Pro" panose="02060503040505020203" pitchFamily="18" charset="0"/>
              </a:rPr>
              <a:t>2.7</a:t>
            </a:r>
            <a:r>
              <a:rPr lang="en-CA" sz="1600" b="1" dirty="0" smtClean="0">
                <a:solidFill>
                  <a:srgbClr val="FF3D2E"/>
                </a:solidFill>
                <a:effectLst>
                  <a:outerShdw blurRad="38100" dist="38100" dir="2700000" algn="tl">
                    <a:srgbClr val="000000">
                      <a:alpha val="43137"/>
                    </a:srgbClr>
                  </a:outerShdw>
                </a:effectLst>
                <a:latin typeface="Chaparral Pro" panose="02060503040505020203" pitchFamily="18" charset="0"/>
              </a:rPr>
              <a:t>million</a:t>
            </a:r>
            <a:endParaRPr lang="en-CA" sz="1600" dirty="0">
              <a:solidFill>
                <a:srgbClr val="FF3D2E"/>
              </a:solidFill>
              <a:effectLst>
                <a:outerShdw blurRad="38100" dist="38100" dir="2700000" algn="tl">
                  <a:srgbClr val="000000">
                    <a:alpha val="43137"/>
                  </a:srgbClr>
                </a:outerShdw>
              </a:effectLst>
              <a:latin typeface="Chaparral Pro" panose="02060503040505020203" pitchFamily="18" charset="0"/>
            </a:endParaRPr>
          </a:p>
        </p:txBody>
      </p:sp>
      <p:sp>
        <p:nvSpPr>
          <p:cNvPr id="7" name="Rectangle 6"/>
          <p:cNvSpPr/>
          <p:nvPr/>
        </p:nvSpPr>
        <p:spPr>
          <a:xfrm>
            <a:off x="886390" y="2999324"/>
            <a:ext cx="1377300" cy="1200329"/>
          </a:xfrm>
          <a:prstGeom prst="rect">
            <a:avLst/>
          </a:prstGeom>
        </p:spPr>
        <p:txBody>
          <a:bodyPr wrap="none">
            <a:spAutoFit/>
          </a:bodyPr>
          <a:lstStyle/>
          <a:p>
            <a:r>
              <a:rPr lang="en-CA" sz="7200" b="1" dirty="0" smtClean="0">
                <a:solidFill>
                  <a:srgbClr val="FF3D2E"/>
                </a:solidFill>
                <a:effectLst>
                  <a:outerShdw blurRad="38100" dist="38100" dir="2700000" algn="tl">
                    <a:srgbClr val="000000">
                      <a:alpha val="43137"/>
                    </a:srgbClr>
                  </a:outerShdw>
                </a:effectLst>
                <a:latin typeface="Chaparral Pro" panose="02060503040505020203" pitchFamily="18" charset="0"/>
              </a:rPr>
              <a:t>2</a:t>
            </a:r>
            <a:r>
              <a:rPr lang="en-CA" sz="1600" b="1" dirty="0" smtClean="0">
                <a:solidFill>
                  <a:srgbClr val="FF3D2E"/>
                </a:solidFill>
                <a:effectLst>
                  <a:outerShdw blurRad="38100" dist="38100" dir="2700000" algn="tl">
                    <a:srgbClr val="000000">
                      <a:alpha val="43137"/>
                    </a:srgbClr>
                  </a:outerShdw>
                </a:effectLst>
                <a:latin typeface="Chaparral Pro" panose="02060503040505020203" pitchFamily="18" charset="0"/>
              </a:rPr>
              <a:t>million</a:t>
            </a:r>
            <a:endParaRPr lang="en-CA" sz="1600" dirty="0">
              <a:solidFill>
                <a:srgbClr val="FF3D2E"/>
              </a:solidFill>
              <a:effectLst>
                <a:outerShdw blurRad="38100" dist="38100" dir="2700000" algn="tl">
                  <a:srgbClr val="000000">
                    <a:alpha val="43137"/>
                  </a:srgbClr>
                </a:outerShdw>
              </a:effectLst>
              <a:latin typeface="Chaparral Pro" panose="02060503040505020203" pitchFamily="18" charset="0"/>
            </a:endParaRPr>
          </a:p>
        </p:txBody>
      </p:sp>
      <p:sp>
        <p:nvSpPr>
          <p:cNvPr id="9" name="Rectangle 8"/>
          <p:cNvSpPr/>
          <p:nvPr/>
        </p:nvSpPr>
        <p:spPr>
          <a:xfrm>
            <a:off x="829756" y="2062676"/>
            <a:ext cx="3104069" cy="646331"/>
          </a:xfrm>
          <a:prstGeom prst="rect">
            <a:avLst/>
          </a:prstGeom>
        </p:spPr>
        <p:txBody>
          <a:bodyPr wrap="square">
            <a:spAutoFit/>
          </a:bodyPr>
          <a:lstStyle/>
          <a:p>
            <a:r>
              <a:rPr lang="en-CA" dirty="0">
                <a:solidFill>
                  <a:srgbClr val="0C566C"/>
                </a:solidFill>
                <a:latin typeface="Arial" panose="020B0604020202020204" pitchFamily="34" charset="0"/>
                <a:cs typeface="Arial" panose="020B0604020202020204" pitchFamily="34" charset="0"/>
              </a:rPr>
              <a:t>Tons of bombs U.S. dropped on Cambodia, 1965-73</a:t>
            </a:r>
          </a:p>
        </p:txBody>
      </p:sp>
      <p:sp>
        <p:nvSpPr>
          <p:cNvPr id="10" name="Rectangle 9"/>
          <p:cNvSpPr/>
          <p:nvPr/>
        </p:nvSpPr>
        <p:spPr>
          <a:xfrm>
            <a:off x="829756" y="4006422"/>
            <a:ext cx="2556148" cy="646331"/>
          </a:xfrm>
          <a:prstGeom prst="rect">
            <a:avLst/>
          </a:prstGeom>
        </p:spPr>
        <p:txBody>
          <a:bodyPr wrap="square">
            <a:spAutoFit/>
          </a:bodyPr>
          <a:lstStyle/>
          <a:p>
            <a:r>
              <a:rPr lang="en-CA" dirty="0">
                <a:solidFill>
                  <a:srgbClr val="0C566C"/>
                </a:solidFill>
                <a:latin typeface="Arial" panose="020B0604020202020204" pitchFamily="34" charset="0"/>
                <a:cs typeface="Arial" panose="020B0604020202020204" pitchFamily="34" charset="0"/>
              </a:rPr>
              <a:t>Tons of bombs Allies dropped in WWII</a:t>
            </a:r>
          </a:p>
        </p:txBody>
      </p:sp>
    </p:spTree>
    <p:extLst>
      <p:ext uri="{BB962C8B-B14F-4D97-AF65-F5344CB8AC3E}">
        <p14:creationId xmlns:p14="http://schemas.microsoft.com/office/powerpoint/2010/main" val="1565706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8318" b="5082"/>
          <a:stretch/>
        </p:blipFill>
        <p:spPr>
          <a:xfrm>
            <a:off x="494269" y="966810"/>
            <a:ext cx="8649731" cy="5627338"/>
          </a:xfrm>
          <a:prstGeom prst="rect">
            <a:avLst/>
          </a:prstGeom>
        </p:spPr>
      </p:pic>
      <p:sp>
        <p:nvSpPr>
          <p:cNvPr id="2" name="Title 1"/>
          <p:cNvSpPr>
            <a:spLocks noGrp="1"/>
          </p:cNvSpPr>
          <p:nvPr>
            <p:ph type="title"/>
          </p:nvPr>
        </p:nvSpPr>
        <p:spPr/>
        <p:txBody>
          <a:bodyPr>
            <a:normAutofit/>
          </a:bodyPr>
          <a:lstStyle/>
          <a:p>
            <a:r>
              <a:rPr lang="en-CA" sz="2300" dirty="0" smtClean="0"/>
              <a:t>U.S. BOMBING OF CAMBODIA</a:t>
            </a:r>
            <a:endParaRPr lang="en-CA" sz="2300" dirty="0"/>
          </a:p>
        </p:txBody>
      </p:sp>
      <p:sp>
        <p:nvSpPr>
          <p:cNvPr id="3" name="Content Placeholder 2"/>
          <p:cNvSpPr>
            <a:spLocks noGrp="1"/>
          </p:cNvSpPr>
          <p:nvPr>
            <p:ph idx="1"/>
          </p:nvPr>
        </p:nvSpPr>
        <p:spPr>
          <a:xfrm>
            <a:off x="754262" y="1031792"/>
            <a:ext cx="7543800" cy="3054625"/>
          </a:xfrm>
        </p:spPr>
        <p:txBody>
          <a:bodyPr/>
          <a:lstStyle/>
          <a:p>
            <a:pPr marL="0" indent="0">
              <a:lnSpc>
                <a:spcPts val="3300"/>
              </a:lnSpc>
              <a:buNone/>
            </a:pPr>
            <a:r>
              <a:rPr lang="en-CA" sz="6600" b="1" dirty="0" smtClean="0">
                <a:solidFill>
                  <a:srgbClr val="FF3D2E"/>
                </a:solidFill>
                <a:latin typeface="Chaparral Pro" panose="02060503040505020203" pitchFamily="18" charset="0"/>
              </a:rPr>
              <a:t>150,000-500,000</a:t>
            </a:r>
            <a:endParaRPr lang="en-CA" sz="6600" dirty="0">
              <a:solidFill>
                <a:srgbClr val="FF3D2E"/>
              </a:solidFill>
              <a:latin typeface="Chaparral Pro" panose="02060503040505020203" pitchFamily="18" charset="0"/>
            </a:endParaRPr>
          </a:p>
          <a:p>
            <a:pPr marL="0" indent="0">
              <a:lnSpc>
                <a:spcPts val="3300"/>
              </a:lnSpc>
              <a:buNone/>
            </a:pPr>
            <a:r>
              <a:rPr lang="en-CA" sz="2000" b="1" spc="10" dirty="0"/>
              <a:t>Estimated number of deaths from U.S. bombing, </a:t>
            </a:r>
            <a:r>
              <a:rPr lang="en-CA" sz="2000" b="1" spc="10" dirty="0" smtClean="0"/>
              <a:t>1965-73</a:t>
            </a:r>
            <a:endParaRPr lang="en-CA" sz="2000" spc="10" dirty="0"/>
          </a:p>
        </p:txBody>
      </p:sp>
    </p:spTree>
    <p:extLst>
      <p:ext uri="{BB962C8B-B14F-4D97-AF65-F5344CB8AC3E}">
        <p14:creationId xmlns:p14="http://schemas.microsoft.com/office/powerpoint/2010/main" val="2574647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1" y="224462"/>
            <a:ext cx="5300111" cy="471808"/>
          </a:xfrm>
        </p:spPr>
        <p:txBody>
          <a:bodyPr>
            <a:normAutofit/>
          </a:bodyPr>
          <a:lstStyle/>
          <a:p>
            <a:r>
              <a:rPr lang="en-CA" sz="2300" dirty="0" smtClean="0"/>
              <a:t>U.S. BOMBING OF CAMBODIA</a:t>
            </a:r>
            <a:endParaRPr lang="en-CA" sz="2300" dirty="0"/>
          </a:p>
        </p:txBody>
      </p:sp>
      <p:sp>
        <p:nvSpPr>
          <p:cNvPr id="3" name="Content Placeholder 2"/>
          <p:cNvSpPr>
            <a:spLocks noGrp="1"/>
          </p:cNvSpPr>
          <p:nvPr>
            <p:ph idx="1"/>
          </p:nvPr>
        </p:nvSpPr>
        <p:spPr>
          <a:xfrm>
            <a:off x="724785" y="1424618"/>
            <a:ext cx="6792687" cy="4681035"/>
          </a:xfrm>
        </p:spPr>
        <p:txBody>
          <a:bodyPr/>
          <a:lstStyle/>
          <a:p>
            <a:pPr marL="0" indent="0">
              <a:buNone/>
            </a:pPr>
            <a:r>
              <a:rPr lang="en-CA" sz="2500" b="1" dirty="0">
                <a:solidFill>
                  <a:srgbClr val="FF0000"/>
                </a:solidFill>
              </a:rPr>
              <a:t>Impact of U.S. </a:t>
            </a:r>
            <a:r>
              <a:rPr lang="en-CA" sz="2500" b="1" dirty="0" smtClean="0">
                <a:solidFill>
                  <a:srgbClr val="FF0000"/>
                </a:solidFill>
              </a:rPr>
              <a:t>Bombing</a:t>
            </a:r>
            <a:endParaRPr lang="en-CA" sz="2500" b="1" dirty="0">
              <a:solidFill>
                <a:srgbClr val="FF0000"/>
              </a:solidFill>
            </a:endParaRPr>
          </a:p>
          <a:p>
            <a:pPr marL="0" indent="0">
              <a:lnSpc>
                <a:spcPts val="2600"/>
              </a:lnSpc>
              <a:spcBef>
                <a:spcPts val="1800"/>
              </a:spcBef>
              <a:buNone/>
            </a:pPr>
            <a:r>
              <a:rPr lang="en-CA" sz="2000" spc="10" dirty="0" smtClean="0">
                <a:latin typeface="Arial" panose="020B0604020202020204" pitchFamily="34" charset="0"/>
                <a:cs typeface="Arial" panose="020B0604020202020204" pitchFamily="34" charset="0"/>
              </a:rPr>
              <a:t>“Civilian casualties in Cambodia drove an enraged populace into the arms of an insurgency that had enjoyed relatively little support until the bombing began, setting in motion the expansion of the Vietnam War deeper into Cambodia, a coup d’état in 1970, the rapid rise of the Khmer Rouge, and ultimately the Cambodian genocide.”</a:t>
            </a:r>
            <a:endParaRPr lang="en-CA" sz="2000" spc="10" dirty="0">
              <a:latin typeface="Arial" panose="020B0604020202020204" pitchFamily="34" charset="0"/>
              <a:cs typeface="Arial" panose="020B0604020202020204" pitchFamily="34" charset="0"/>
            </a:endParaRPr>
          </a:p>
          <a:p>
            <a:pPr marL="0" indent="0">
              <a:buNone/>
            </a:pPr>
            <a:endParaRPr lang="en-CA" dirty="0" smtClean="0"/>
          </a:p>
          <a:p>
            <a:pPr marL="0" indent="0">
              <a:buNone/>
            </a:pPr>
            <a:r>
              <a:rPr lang="en-CA" sz="1600" i="1" dirty="0" smtClean="0"/>
              <a:t>Source</a:t>
            </a:r>
            <a:r>
              <a:rPr lang="en-CA" sz="1600" i="1" dirty="0"/>
              <a:t>: Taylor Owen and Ben Kiernan, “Bombs over Cambodia,” The Walrus, October 2006, p. 63.</a:t>
            </a:r>
          </a:p>
          <a:p>
            <a:endParaRPr lang="en-CA" dirty="0"/>
          </a:p>
        </p:txBody>
      </p:sp>
    </p:spTree>
    <p:extLst>
      <p:ext uri="{BB962C8B-B14F-4D97-AF65-F5344CB8AC3E}">
        <p14:creationId xmlns:p14="http://schemas.microsoft.com/office/powerpoint/2010/main" val="3598773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34199"/>
            <a:ext cx="9144000" cy="7592199"/>
          </a:xfrm>
          <a:prstGeom prst="rect">
            <a:avLst/>
          </a:prstGeom>
          <a:blipFill dpi="0" rotWithShape="1">
            <a:blip r:embed="rId2">
              <a:alphaModFix amt="6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15128" y="2898085"/>
            <a:ext cx="5213259" cy="913070"/>
          </a:xfrm>
          <a:prstGeom prst="rect">
            <a:avLst/>
          </a:prstGeom>
        </p:spPr>
        <p:txBody>
          <a:bodyPr wrap="square">
            <a:spAutoFit/>
          </a:bodyPr>
          <a:lstStyle/>
          <a:p>
            <a:pPr algn="ctr">
              <a:lnSpc>
                <a:spcPts val="3200"/>
              </a:lnSpc>
            </a:pPr>
            <a:r>
              <a:rPr lang="en-US" sz="2800" b="1" spc="10" dirty="0" smtClean="0">
                <a:solidFill>
                  <a:srgbClr val="2D3E50"/>
                </a:solidFill>
                <a:latin typeface="Calibri" panose="020F0502020204030204" pitchFamily="34" charset="0"/>
                <a:cs typeface="Segoe UI" panose="020B0502040204020203" pitchFamily="34" charset="0"/>
              </a:rPr>
              <a:t>The Cambodian Genocide and the Killing Fields, 1975-79 </a:t>
            </a:r>
            <a:endParaRPr lang="en-US" sz="1400" b="1" spc="10" dirty="0">
              <a:solidFill>
                <a:srgbClr val="2D3E50"/>
              </a:solidFill>
              <a:latin typeface="Calibri" panose="020F0502020204030204" pitchFamily="34" charset="0"/>
              <a:cs typeface="Segoe UI" panose="020B0502040204020203" pitchFamily="34" charset="0"/>
            </a:endParaRPr>
          </a:p>
        </p:txBody>
      </p:sp>
      <p:sp>
        <p:nvSpPr>
          <p:cNvPr id="4" name="Rectangle 3"/>
          <p:cNvSpPr/>
          <p:nvPr/>
        </p:nvSpPr>
        <p:spPr>
          <a:xfrm>
            <a:off x="5603721" y="6380449"/>
            <a:ext cx="3267047" cy="215444"/>
          </a:xfrm>
          <a:prstGeom prst="rect">
            <a:avLst/>
          </a:prstGeom>
          <a:noFill/>
        </p:spPr>
        <p:txBody>
          <a:bodyPr wrap="square">
            <a:spAutoFit/>
          </a:bodyPr>
          <a:lstStyle/>
          <a:p>
            <a:pPr algn="r"/>
            <a:r>
              <a:rPr lang="en-US" sz="800" i="1" dirty="0" smtClean="0">
                <a:latin typeface="Calibri"/>
                <a:cs typeface="Calibri"/>
              </a:rPr>
              <a:t>Source: </a:t>
            </a:r>
            <a:r>
              <a:rPr lang="en-US" sz="800" dirty="0">
                <a:latin typeface="Calibri"/>
                <a:cs typeface="Calibri"/>
              </a:rPr>
              <a:t>AP Photo/Peter </a:t>
            </a:r>
            <a:r>
              <a:rPr lang="en-US" sz="800" dirty="0" err="1">
                <a:latin typeface="Calibri"/>
                <a:cs typeface="Calibri"/>
              </a:rPr>
              <a:t>Stalder</a:t>
            </a:r>
            <a:r>
              <a:rPr lang="en-US" sz="800" dirty="0">
                <a:latin typeface="Calibri"/>
                <a:cs typeface="Calibri"/>
              </a:rPr>
              <a:t> </a:t>
            </a:r>
          </a:p>
        </p:txBody>
      </p:sp>
    </p:spTree>
    <p:extLst>
      <p:ext uri="{BB962C8B-B14F-4D97-AF65-F5344CB8AC3E}">
        <p14:creationId xmlns:p14="http://schemas.microsoft.com/office/powerpoint/2010/main" val="800367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CA" sz="2300" dirty="0" smtClean="0"/>
              <a:t>EVACUATION OF PHNOM PENH </a:t>
            </a:r>
            <a:endParaRPr lang="en-CA" sz="23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771" y="791852"/>
            <a:ext cx="8835992" cy="5864255"/>
          </a:xfrm>
          <a:prstGeom prst="rect">
            <a:avLst/>
          </a:prstGeom>
        </p:spPr>
      </p:pic>
      <p:sp>
        <p:nvSpPr>
          <p:cNvPr id="7" name="Rectangle 6"/>
          <p:cNvSpPr/>
          <p:nvPr/>
        </p:nvSpPr>
        <p:spPr>
          <a:xfrm>
            <a:off x="163771" y="6416310"/>
            <a:ext cx="3049107" cy="215444"/>
          </a:xfrm>
          <a:prstGeom prst="rect">
            <a:avLst/>
          </a:prstGeom>
          <a:noFill/>
        </p:spPr>
        <p:txBody>
          <a:bodyPr wrap="square">
            <a:spAutoFit/>
          </a:bodyPr>
          <a:lstStyle/>
          <a:p>
            <a:r>
              <a:rPr lang="en-US" sz="800" i="1" dirty="0" smtClean="0">
                <a:solidFill>
                  <a:srgbClr val="FFFFFF"/>
                </a:solidFill>
                <a:latin typeface="Calibri"/>
                <a:cs typeface="Calibri"/>
              </a:rPr>
              <a:t>Source: </a:t>
            </a:r>
            <a:r>
              <a:rPr lang="en-US" sz="800" dirty="0">
                <a:solidFill>
                  <a:srgbClr val="FFFFFF"/>
                </a:solidFill>
                <a:latin typeface="Calibri"/>
                <a:cs typeface="Calibri"/>
              </a:rPr>
              <a:t>Roland </a:t>
            </a:r>
            <a:r>
              <a:rPr lang="en-US" sz="800" dirty="0" err="1">
                <a:solidFill>
                  <a:srgbClr val="FFFFFF"/>
                </a:solidFill>
                <a:latin typeface="Calibri"/>
                <a:cs typeface="Calibri"/>
              </a:rPr>
              <a:t>Neveu</a:t>
            </a:r>
            <a:r>
              <a:rPr lang="en-US" sz="800" dirty="0">
                <a:solidFill>
                  <a:srgbClr val="FFFFFF"/>
                </a:solidFill>
                <a:latin typeface="Calibri"/>
                <a:cs typeface="Calibri"/>
              </a:rPr>
              <a:t>/</a:t>
            </a:r>
            <a:r>
              <a:rPr lang="en-US" sz="800" dirty="0" err="1">
                <a:solidFill>
                  <a:srgbClr val="FFFFFF"/>
                </a:solidFill>
                <a:latin typeface="Calibri"/>
                <a:cs typeface="Calibri"/>
              </a:rPr>
              <a:t>LightRocket</a:t>
            </a:r>
            <a:r>
              <a:rPr lang="en-US" sz="800" dirty="0">
                <a:solidFill>
                  <a:srgbClr val="FFFFFF"/>
                </a:solidFill>
                <a:latin typeface="Calibri"/>
                <a:cs typeface="Calibri"/>
              </a:rPr>
              <a:t> via Getty Images </a:t>
            </a:r>
          </a:p>
        </p:txBody>
      </p:sp>
    </p:spTree>
    <p:extLst>
      <p:ext uri="{BB962C8B-B14F-4D97-AF65-F5344CB8AC3E}">
        <p14:creationId xmlns:p14="http://schemas.microsoft.com/office/powerpoint/2010/main" val="666696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43" y="787517"/>
            <a:ext cx="9129057" cy="6060563"/>
          </a:xfrm>
          <a:prstGeom prst="rect">
            <a:avLst/>
          </a:prstGeom>
          <a:ln w="19050">
            <a:solidFill>
              <a:srgbClr val="FF3D2E"/>
            </a:solidFill>
          </a:ln>
        </p:spPr>
      </p:pic>
      <p:sp>
        <p:nvSpPr>
          <p:cNvPr id="9" name="Content Placeholder 8"/>
          <p:cNvSpPr>
            <a:spLocks noGrp="1"/>
          </p:cNvSpPr>
          <p:nvPr>
            <p:ph idx="1"/>
          </p:nvPr>
        </p:nvSpPr>
        <p:spPr>
          <a:xfrm>
            <a:off x="836143" y="1700157"/>
            <a:ext cx="7543800" cy="3914887"/>
          </a:xfrm>
        </p:spPr>
        <p:txBody>
          <a:bodyPr>
            <a:normAutofit/>
          </a:bodyPr>
          <a:lstStyle/>
          <a:p>
            <a:pPr marL="0" indent="0" algn="ctr">
              <a:buNone/>
            </a:pPr>
            <a:r>
              <a:rPr lang="en-US" sz="2800" b="1" spc="10" dirty="0" smtClean="0">
                <a:solidFill>
                  <a:schemeClr val="bg1"/>
                </a:solidFill>
              </a:rPr>
              <a:t>Who were the Khmer Rouge?</a:t>
            </a:r>
            <a:endParaRPr lang="en-US" sz="2800" b="1" spc="10" dirty="0">
              <a:solidFill>
                <a:schemeClr val="bg1"/>
              </a:solidFill>
            </a:endParaRPr>
          </a:p>
        </p:txBody>
      </p:sp>
      <p:sp>
        <p:nvSpPr>
          <p:cNvPr id="5" name="Rectangle 4"/>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533934" y="160022"/>
            <a:ext cx="5300111" cy="471808"/>
          </a:xfrm>
        </p:spPr>
        <p:txBody>
          <a:bodyPr>
            <a:normAutofit/>
          </a:bodyPr>
          <a:lstStyle/>
          <a:p>
            <a:r>
              <a:rPr lang="en-US" sz="2300" dirty="0" smtClean="0"/>
              <a:t>CAMBODIAN GENOCIDE</a:t>
            </a:r>
            <a:endParaRPr lang="en-US" sz="2300" dirty="0"/>
          </a:p>
        </p:txBody>
      </p:sp>
      <p:sp>
        <p:nvSpPr>
          <p:cNvPr id="6" name="Rectangle 5"/>
          <p:cNvSpPr/>
          <p:nvPr/>
        </p:nvSpPr>
        <p:spPr>
          <a:xfrm>
            <a:off x="29321" y="6582342"/>
            <a:ext cx="3049107" cy="215444"/>
          </a:xfrm>
          <a:prstGeom prst="rect">
            <a:avLst/>
          </a:prstGeom>
          <a:noFill/>
        </p:spPr>
        <p:txBody>
          <a:bodyPr wrap="square">
            <a:spAutoFit/>
          </a:bodyPr>
          <a:lstStyle/>
          <a:p>
            <a:r>
              <a:rPr lang="en-US" sz="800" i="1" dirty="0" smtClean="0">
                <a:solidFill>
                  <a:srgbClr val="FFFFFF"/>
                </a:solidFill>
                <a:latin typeface="Calibri"/>
                <a:cs typeface="Calibri"/>
              </a:rPr>
              <a:t>Source: </a:t>
            </a:r>
            <a:r>
              <a:rPr lang="en-US" sz="800" dirty="0">
                <a:solidFill>
                  <a:srgbClr val="FFFFFF"/>
                </a:solidFill>
                <a:latin typeface="Calibri"/>
                <a:cs typeface="Calibri"/>
              </a:rPr>
              <a:t>AP Photo/Ly </a:t>
            </a:r>
            <a:r>
              <a:rPr lang="en-US" sz="800" dirty="0" err="1">
                <a:solidFill>
                  <a:srgbClr val="FFFFFF"/>
                </a:solidFill>
                <a:latin typeface="Calibri"/>
                <a:cs typeface="Calibri"/>
              </a:rPr>
              <a:t>Ngan</a:t>
            </a:r>
            <a:r>
              <a:rPr lang="en-US" sz="800" dirty="0">
                <a:solidFill>
                  <a:srgbClr val="FFFFFF"/>
                </a:solidFill>
                <a:latin typeface="Calibri"/>
                <a:cs typeface="Calibri"/>
              </a:rPr>
              <a:t> </a:t>
            </a:r>
          </a:p>
        </p:txBody>
      </p:sp>
    </p:spTree>
    <p:extLst>
      <p:ext uri="{BB962C8B-B14F-4D97-AF65-F5344CB8AC3E}">
        <p14:creationId xmlns:p14="http://schemas.microsoft.com/office/powerpoint/2010/main" val="215106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8009"/>
            <a:ext cx="9144000" cy="6379991"/>
          </a:xfrm>
          <a:prstGeom prst="rect">
            <a:avLst/>
          </a:prstGeom>
        </p:spPr>
      </p:pic>
      <p:sp>
        <p:nvSpPr>
          <p:cNvPr id="3" name="Content Placeholder 2"/>
          <p:cNvSpPr>
            <a:spLocks noGrp="1"/>
          </p:cNvSpPr>
          <p:nvPr>
            <p:ph idx="4294967295"/>
          </p:nvPr>
        </p:nvSpPr>
        <p:spPr>
          <a:xfrm>
            <a:off x="1525114" y="2667000"/>
            <a:ext cx="5885121" cy="1737082"/>
          </a:xfrm>
        </p:spPr>
        <p:txBody>
          <a:bodyPr>
            <a:normAutofit/>
          </a:bodyPr>
          <a:lstStyle/>
          <a:p>
            <a:pPr marL="0" indent="0" algn="ctr">
              <a:buNone/>
            </a:pPr>
            <a:r>
              <a:rPr lang="en-US" sz="3400" spc="10" dirty="0" smtClean="0">
                <a:solidFill>
                  <a:schemeClr val="bg1"/>
                </a:solidFill>
                <a:latin typeface="Calibri" panose="020F0502020204030204" pitchFamily="34" charset="0"/>
                <a:cs typeface="Segoe UI" panose="020B0502040204020203" pitchFamily="34" charset="0"/>
              </a:rPr>
              <a:t>Where, and what, is Cambodia?</a:t>
            </a:r>
            <a:endParaRPr lang="en-US" sz="3400" spc="10" dirty="0">
              <a:solidFill>
                <a:schemeClr val="bg1"/>
              </a:solidFill>
              <a:latin typeface="Calibri" panose="020F0502020204030204" pitchFamily="34" charset="0"/>
              <a:cs typeface="Segoe UI" panose="020B0502040204020203" pitchFamily="34" charset="0"/>
            </a:endParaRPr>
          </a:p>
        </p:txBody>
      </p:sp>
      <p:sp>
        <p:nvSpPr>
          <p:cNvPr id="5" name="Rectangle 4"/>
          <p:cNvSpPr/>
          <p:nvPr/>
        </p:nvSpPr>
        <p:spPr>
          <a:xfrm>
            <a:off x="7471" y="6627168"/>
            <a:ext cx="2682504" cy="215444"/>
          </a:xfrm>
          <a:prstGeom prst="rect">
            <a:avLst/>
          </a:prstGeom>
        </p:spPr>
        <p:txBody>
          <a:bodyPr wrap="square">
            <a:spAutoFit/>
          </a:bodyPr>
          <a:lstStyle/>
          <a:p>
            <a:r>
              <a:rPr lang="en-US" sz="800" i="1" dirty="0">
                <a:solidFill>
                  <a:schemeClr val="bg1"/>
                </a:solidFill>
                <a:latin typeface="Calibri"/>
                <a:cs typeface="Calibri"/>
              </a:rPr>
              <a:t>Source: </a:t>
            </a:r>
            <a:r>
              <a:rPr lang="en-US" sz="800" dirty="0" err="1">
                <a:solidFill>
                  <a:schemeClr val="bg1"/>
                </a:solidFill>
                <a:latin typeface="Calibri"/>
                <a:cs typeface="Calibri"/>
              </a:rPr>
              <a:t>Kochiro</a:t>
            </a:r>
            <a:r>
              <a:rPr lang="en-US" sz="800" dirty="0">
                <a:solidFill>
                  <a:schemeClr val="bg1"/>
                </a:solidFill>
                <a:latin typeface="Calibri"/>
                <a:cs typeface="Calibri"/>
              </a:rPr>
              <a:t> </a:t>
            </a:r>
            <a:r>
              <a:rPr lang="en-US" sz="800" dirty="0" err="1">
                <a:solidFill>
                  <a:schemeClr val="bg1"/>
                </a:solidFill>
                <a:latin typeface="Calibri"/>
                <a:cs typeface="Calibri"/>
              </a:rPr>
              <a:t>Nomoto</a:t>
            </a:r>
            <a:r>
              <a:rPr lang="en-US" sz="800" dirty="0">
                <a:solidFill>
                  <a:schemeClr val="bg1"/>
                </a:solidFill>
                <a:latin typeface="Calibri"/>
                <a:cs typeface="Calibri"/>
              </a:rPr>
              <a:t>/</a:t>
            </a:r>
            <a:r>
              <a:rPr lang="en-US" sz="800" dirty="0" err="1">
                <a:solidFill>
                  <a:schemeClr val="bg1"/>
                </a:solidFill>
                <a:latin typeface="Calibri"/>
                <a:cs typeface="Calibri"/>
              </a:rPr>
              <a:t>a.collection</a:t>
            </a:r>
            <a:r>
              <a:rPr lang="en-US" sz="800" dirty="0">
                <a:solidFill>
                  <a:schemeClr val="bg1"/>
                </a:solidFill>
                <a:latin typeface="Calibri"/>
                <a:cs typeface="Calibri"/>
              </a:rPr>
              <a:t> RF/</a:t>
            </a:r>
            <a:r>
              <a:rPr lang="en-US" sz="800" dirty="0" err="1">
                <a:solidFill>
                  <a:schemeClr val="bg1"/>
                </a:solidFill>
                <a:latin typeface="Calibri"/>
                <a:cs typeface="Calibri"/>
              </a:rPr>
              <a:t>Thinkstock</a:t>
            </a:r>
            <a:r>
              <a:rPr lang="en-US" sz="800" dirty="0">
                <a:solidFill>
                  <a:schemeClr val="bg1"/>
                </a:solidFill>
                <a:latin typeface="Calibri"/>
                <a:cs typeface="Calibri"/>
              </a:rPr>
              <a:t> </a:t>
            </a:r>
          </a:p>
        </p:txBody>
      </p:sp>
    </p:spTree>
    <p:extLst>
      <p:ext uri="{BB962C8B-B14F-4D97-AF65-F5344CB8AC3E}">
        <p14:creationId xmlns:p14="http://schemas.microsoft.com/office/powerpoint/2010/main" val="1650486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004" y="210910"/>
            <a:ext cx="6223591" cy="471808"/>
          </a:xfrm>
        </p:spPr>
        <p:txBody>
          <a:bodyPr>
            <a:normAutofit/>
          </a:bodyPr>
          <a:lstStyle/>
          <a:p>
            <a:r>
              <a:rPr lang="en-US" sz="2300" dirty="0" smtClean="0"/>
              <a:t>WHO WERE THE KHMER ROUGE?</a:t>
            </a:r>
            <a:endParaRPr lang="en-US" sz="2300" dirty="0"/>
          </a:p>
        </p:txBody>
      </p:sp>
      <p:sp>
        <p:nvSpPr>
          <p:cNvPr id="6" name="Content Placeholder 5"/>
          <p:cNvSpPr>
            <a:spLocks noGrp="1"/>
          </p:cNvSpPr>
          <p:nvPr>
            <p:ph idx="1"/>
          </p:nvPr>
        </p:nvSpPr>
        <p:spPr>
          <a:xfrm>
            <a:off x="813492" y="1197788"/>
            <a:ext cx="6852582" cy="4681035"/>
          </a:xfrm>
        </p:spPr>
        <p:txBody>
          <a:bodyPr>
            <a:normAutofit/>
          </a:bodyPr>
          <a:lstStyle/>
          <a:p>
            <a:pPr>
              <a:lnSpc>
                <a:spcPct val="150000"/>
              </a:lnSpc>
            </a:pPr>
            <a:r>
              <a:rPr lang="en-US" sz="2000" dirty="0" smtClean="0"/>
              <a:t>Extremist </a:t>
            </a:r>
            <a:r>
              <a:rPr lang="en-US" sz="2000" dirty="0"/>
              <a:t>communist </a:t>
            </a:r>
            <a:r>
              <a:rPr lang="en-US" sz="2000" dirty="0" smtClean="0"/>
              <a:t>party</a:t>
            </a:r>
          </a:p>
          <a:p>
            <a:pPr>
              <a:lnSpc>
                <a:spcPct val="150000"/>
              </a:lnSpc>
            </a:pPr>
            <a:r>
              <a:rPr lang="en-US" sz="2000" dirty="0"/>
              <a:t>U</a:t>
            </a:r>
            <a:r>
              <a:rPr lang="en-US" sz="2000" dirty="0" smtClean="0"/>
              <a:t>nder </a:t>
            </a:r>
            <a:r>
              <a:rPr lang="en-US" sz="2000" dirty="0"/>
              <a:t>the rule of Pol Pot </a:t>
            </a:r>
            <a:r>
              <a:rPr lang="en-US" sz="2000" dirty="0" smtClean="0"/>
              <a:t>known (original name: </a:t>
            </a:r>
            <a:r>
              <a:rPr lang="en-US" sz="2000" dirty="0" err="1" smtClean="0"/>
              <a:t>Saloth</a:t>
            </a:r>
            <a:r>
              <a:rPr lang="en-US" sz="2000" dirty="0" smtClean="0"/>
              <a:t> </a:t>
            </a:r>
            <a:r>
              <a:rPr lang="en-US" sz="2000" dirty="0" err="1" smtClean="0"/>
              <a:t>Sar</a:t>
            </a:r>
            <a:r>
              <a:rPr lang="en-US" sz="2000" dirty="0" smtClean="0"/>
              <a:t>)</a:t>
            </a:r>
          </a:p>
          <a:p>
            <a:pPr>
              <a:lnSpc>
                <a:spcPct val="150000"/>
              </a:lnSpc>
            </a:pPr>
            <a:r>
              <a:rPr lang="en-US" sz="2000" dirty="0"/>
              <a:t>Wanted to return Cambodia to the “Year Zero”</a:t>
            </a:r>
          </a:p>
          <a:p>
            <a:pPr>
              <a:lnSpc>
                <a:spcPct val="150000"/>
              </a:lnSpc>
            </a:pPr>
            <a:r>
              <a:rPr lang="en-US" sz="2000" dirty="0" smtClean="0"/>
              <a:t>Responsible </a:t>
            </a:r>
            <a:r>
              <a:rPr lang="en-US" sz="2000" dirty="0"/>
              <a:t>for the Cambodian genocide (1975 – 1979) </a:t>
            </a:r>
            <a:endParaRPr lang="en-US" sz="2000" dirty="0" smtClean="0"/>
          </a:p>
          <a:p>
            <a:pPr marL="0" indent="0">
              <a:buNone/>
            </a:pPr>
            <a:endParaRPr lang="en-US" sz="2200" dirty="0"/>
          </a:p>
        </p:txBody>
      </p:sp>
    </p:spTree>
    <p:extLst>
      <p:ext uri="{BB962C8B-B14F-4D97-AF65-F5344CB8AC3E}">
        <p14:creationId xmlns:p14="http://schemas.microsoft.com/office/powerpoint/2010/main" val="1659583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6791" y="255583"/>
            <a:ext cx="6904074" cy="471808"/>
          </a:xfrm>
        </p:spPr>
        <p:txBody>
          <a:bodyPr>
            <a:normAutofit/>
          </a:bodyPr>
          <a:lstStyle/>
          <a:p>
            <a:r>
              <a:rPr lang="en-US" sz="2300" dirty="0" smtClean="0"/>
              <a:t>WHO WERE THE KHMER ROUGE?</a:t>
            </a:r>
            <a:endParaRPr lang="en-US" sz="2300" dirty="0"/>
          </a:p>
        </p:txBody>
      </p:sp>
      <p:sp>
        <p:nvSpPr>
          <p:cNvPr id="5" name="Content Placeholder 4"/>
          <p:cNvSpPr>
            <a:spLocks noGrp="1"/>
          </p:cNvSpPr>
          <p:nvPr>
            <p:ph sz="half" idx="2"/>
          </p:nvPr>
        </p:nvSpPr>
        <p:spPr>
          <a:xfrm>
            <a:off x="4374262" y="1465621"/>
            <a:ext cx="4163683" cy="4675204"/>
          </a:xfrm>
        </p:spPr>
        <p:txBody>
          <a:bodyPr>
            <a:normAutofit fontScale="70000" lnSpcReduction="20000"/>
          </a:bodyPr>
          <a:lstStyle/>
          <a:p>
            <a:pPr marL="0" indent="0">
              <a:buNone/>
            </a:pPr>
            <a:r>
              <a:rPr lang="en-US" sz="3600" dirty="0" smtClean="0">
                <a:solidFill>
                  <a:srgbClr val="FF3D2E"/>
                </a:solidFill>
                <a:latin typeface="Calibri" panose="020F0502020204030204" pitchFamily="34" charset="0"/>
                <a:cs typeface="Segoe UI" panose="020B0502040204020203" pitchFamily="34" charset="0"/>
              </a:rPr>
              <a:t>Brother Number One: Pol Pot</a:t>
            </a:r>
          </a:p>
          <a:p>
            <a:pPr marL="0" indent="0">
              <a:buNone/>
            </a:pPr>
            <a:endParaRPr lang="en-US" dirty="0" smtClean="0">
              <a:latin typeface="Segoe UI" panose="020B0502040204020203" pitchFamily="34" charset="0"/>
              <a:cs typeface="Segoe UI" panose="020B0502040204020203" pitchFamily="34" charset="0"/>
            </a:endParaRPr>
          </a:p>
          <a:p>
            <a:pPr marL="0" indent="0">
              <a:lnSpc>
                <a:spcPts val="2400"/>
              </a:lnSpc>
              <a:buNone/>
            </a:pPr>
            <a:r>
              <a:rPr lang="en-US" sz="2900" spc="10" dirty="0" smtClean="0">
                <a:latin typeface="Arial" panose="020B0604020202020204" pitchFamily="34" charset="0"/>
                <a:cs typeface="Arial" panose="020B0604020202020204" pitchFamily="34" charset="0"/>
              </a:rPr>
              <a:t>“In </a:t>
            </a:r>
            <a:r>
              <a:rPr lang="en-US" sz="2900" spc="10" dirty="0">
                <a:latin typeface="Arial" panose="020B0604020202020204" pitchFamily="34" charset="0"/>
                <a:cs typeface="Arial" panose="020B0604020202020204" pitchFamily="34" charset="0"/>
              </a:rPr>
              <a:t>their jungle camps the Khmer Rouge, led by </a:t>
            </a:r>
            <a:r>
              <a:rPr lang="en-US" sz="2900" spc="10" dirty="0" err="1">
                <a:latin typeface="Arial" panose="020B0604020202020204" pitchFamily="34" charset="0"/>
                <a:cs typeface="Arial" panose="020B0604020202020204" pitchFamily="34" charset="0"/>
              </a:rPr>
              <a:t>Saloth</a:t>
            </a:r>
            <a:r>
              <a:rPr lang="en-US" sz="2900" spc="10" dirty="0">
                <a:latin typeface="Arial" panose="020B0604020202020204" pitchFamily="34" charset="0"/>
                <a:cs typeface="Arial" panose="020B0604020202020204" pitchFamily="34" charset="0"/>
              </a:rPr>
              <a:t> </a:t>
            </a:r>
            <a:r>
              <a:rPr lang="en-US" sz="2900" spc="10" dirty="0" err="1">
                <a:latin typeface="Arial" panose="020B0604020202020204" pitchFamily="34" charset="0"/>
                <a:cs typeface="Arial" panose="020B0604020202020204" pitchFamily="34" charset="0"/>
              </a:rPr>
              <a:t>Sar</a:t>
            </a:r>
            <a:r>
              <a:rPr lang="en-US" sz="2900" spc="10" dirty="0">
                <a:latin typeface="Arial" panose="020B0604020202020204" pitchFamily="34" charset="0"/>
                <a:cs typeface="Arial" panose="020B0604020202020204" pitchFamily="34" charset="0"/>
              </a:rPr>
              <a:t>, born to a well to do family, rebranded himself Pol Pot, which means </a:t>
            </a:r>
            <a:r>
              <a:rPr lang="en-US" sz="2900" spc="10" dirty="0" smtClean="0">
                <a:latin typeface="Arial" panose="020B0604020202020204" pitchFamily="34" charset="0"/>
                <a:cs typeface="Arial" panose="020B0604020202020204" pitchFamily="34" charset="0"/>
              </a:rPr>
              <a:t>‘original Cambodian,’ </a:t>
            </a:r>
            <a:r>
              <a:rPr lang="en-US" sz="2900" spc="10" dirty="0">
                <a:latin typeface="Arial" panose="020B0604020202020204" pitchFamily="34" charset="0"/>
                <a:cs typeface="Arial" panose="020B0604020202020204" pitchFamily="34" charset="0"/>
              </a:rPr>
              <a:t>developed the philosophy that would guide their genocidal program and turn Cambodia </a:t>
            </a:r>
            <a:r>
              <a:rPr lang="en-US" sz="2900" spc="10" dirty="0" smtClean="0">
                <a:latin typeface="Arial" panose="020B0604020202020204" pitchFamily="34" charset="0"/>
                <a:cs typeface="Arial" panose="020B0604020202020204" pitchFamily="34" charset="0"/>
              </a:rPr>
              <a:t>‘into </a:t>
            </a:r>
            <a:r>
              <a:rPr lang="en-US" sz="2900" spc="10" dirty="0">
                <a:latin typeface="Arial" panose="020B0604020202020204" pitchFamily="34" charset="0"/>
                <a:cs typeface="Arial" panose="020B0604020202020204" pitchFamily="34" charset="0"/>
              </a:rPr>
              <a:t>our time’s arguably most murderous, brutal, inhuman small country</a:t>
            </a:r>
            <a:r>
              <a:rPr lang="en-US" sz="2900" spc="10" dirty="0" smtClean="0">
                <a:latin typeface="Arial" panose="020B0604020202020204" pitchFamily="34" charset="0"/>
                <a:cs typeface="Arial" panose="020B0604020202020204" pitchFamily="34" charset="0"/>
              </a:rPr>
              <a:t>.’” </a:t>
            </a:r>
          </a:p>
          <a:p>
            <a:pPr marL="0" indent="0">
              <a:buNone/>
            </a:pPr>
            <a:endParaRPr lang="en-US" sz="1600" spc="10" dirty="0" smtClean="0">
              <a:latin typeface="Segoe UI" panose="020B0502040204020203" pitchFamily="34" charset="0"/>
              <a:cs typeface="Segoe UI" panose="020B0502040204020203" pitchFamily="34" charset="0"/>
            </a:endParaRPr>
          </a:p>
          <a:p>
            <a:pPr marL="0" indent="0">
              <a:buNone/>
            </a:pPr>
            <a:endParaRPr lang="en-US" sz="1600" spc="10" dirty="0" smtClean="0">
              <a:latin typeface="Segoe UI" panose="020B0502040204020203" pitchFamily="34" charset="0"/>
              <a:cs typeface="Segoe UI" panose="020B0502040204020203" pitchFamily="34" charset="0"/>
            </a:endParaRPr>
          </a:p>
          <a:p>
            <a:pPr marL="0" indent="0">
              <a:buNone/>
            </a:pPr>
            <a:endParaRPr lang="en-US" sz="1600" i="1" spc="10" dirty="0" smtClean="0">
              <a:latin typeface="Calibri" panose="020F0502020204030204" pitchFamily="34" charset="0"/>
              <a:cs typeface="Segoe UI" panose="020B0502040204020203" pitchFamily="34" charset="0"/>
            </a:endParaRPr>
          </a:p>
          <a:p>
            <a:pPr marL="0" indent="0">
              <a:buNone/>
            </a:pPr>
            <a:r>
              <a:rPr lang="en-US" sz="1600" i="1" spc="10" dirty="0" smtClean="0">
                <a:latin typeface="Calibri" panose="020F0502020204030204" pitchFamily="34" charset="0"/>
                <a:cs typeface="Segoe UI" panose="020B0502040204020203" pitchFamily="34" charset="0"/>
              </a:rPr>
              <a:t>Jones</a:t>
            </a:r>
            <a:r>
              <a:rPr lang="en-US" sz="1600" i="1" spc="10" dirty="0">
                <a:latin typeface="Calibri" panose="020F0502020204030204" pitchFamily="34" charset="0"/>
                <a:cs typeface="Segoe UI" panose="020B0502040204020203" pitchFamily="34" charset="0"/>
              </a:rPr>
              <a:t>, p. 288 </a:t>
            </a:r>
            <a:r>
              <a:rPr lang="en-US" sz="1600" i="1" spc="10" dirty="0" err="1">
                <a:latin typeface="Calibri" panose="020F0502020204030204" pitchFamily="34" charset="0"/>
                <a:cs typeface="Segoe UI" panose="020B0502040204020203" pitchFamily="34" charset="0"/>
              </a:rPr>
              <a:t>Goldhagen</a:t>
            </a:r>
            <a:r>
              <a:rPr lang="en-US" sz="1600" i="1" spc="10" dirty="0">
                <a:latin typeface="Calibri" panose="020F0502020204030204" pitchFamily="34" charset="0"/>
                <a:cs typeface="Segoe UI" panose="020B0502040204020203" pitchFamily="34" charset="0"/>
              </a:rPr>
              <a:t>, Worse Than </a:t>
            </a:r>
            <a:r>
              <a:rPr lang="en-US" sz="1600" i="1" spc="10" dirty="0" smtClean="0">
                <a:latin typeface="Calibri" panose="020F0502020204030204" pitchFamily="34" charset="0"/>
                <a:cs typeface="Segoe UI" panose="020B0502040204020203" pitchFamily="34" charset="0"/>
              </a:rPr>
              <a:t>War</a:t>
            </a:r>
            <a:endParaRPr lang="en-US" sz="1600" i="1" spc="10" dirty="0">
              <a:latin typeface="Calibri" panose="020F0502020204030204" pitchFamily="34" charset="0"/>
              <a:cs typeface="Segoe UI" panose="020B0502040204020203" pitchFamily="34" charset="0"/>
            </a:endParaRPr>
          </a:p>
        </p:txBody>
      </p:sp>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519" r="519"/>
          <a:stretch>
            <a:fillRect/>
          </a:stretch>
        </p:blipFill>
        <p:spPr>
          <a:xfrm>
            <a:off x="669533" y="1281059"/>
            <a:ext cx="3550786" cy="4682345"/>
          </a:xfrm>
          <a:prstGeom prst="rect">
            <a:avLst/>
          </a:prstGeom>
          <a:ln w="19050">
            <a:solidFill>
              <a:srgbClr val="C00000"/>
            </a:solidFill>
          </a:ln>
        </p:spPr>
      </p:pic>
      <p:sp>
        <p:nvSpPr>
          <p:cNvPr id="6" name="Rectangle 5"/>
          <p:cNvSpPr/>
          <p:nvPr/>
        </p:nvSpPr>
        <p:spPr>
          <a:xfrm>
            <a:off x="669533" y="5717630"/>
            <a:ext cx="3049107" cy="215444"/>
          </a:xfrm>
          <a:prstGeom prst="rect">
            <a:avLst/>
          </a:prstGeom>
          <a:noFill/>
        </p:spPr>
        <p:txBody>
          <a:bodyPr wrap="square">
            <a:spAutoFit/>
          </a:bodyPr>
          <a:lstStyle/>
          <a:p>
            <a:r>
              <a:rPr lang="en-US" sz="800" dirty="0" smtClean="0">
                <a:solidFill>
                  <a:srgbClr val="FFFFFF"/>
                </a:solidFill>
                <a:latin typeface="Calibri"/>
                <a:cs typeface="Calibri"/>
              </a:rPr>
              <a:t>Universal </a:t>
            </a:r>
            <a:r>
              <a:rPr lang="en-US" sz="800" dirty="0">
                <a:solidFill>
                  <a:srgbClr val="FFFFFF"/>
                </a:solidFill>
                <a:latin typeface="Calibri"/>
                <a:cs typeface="Calibri"/>
              </a:rPr>
              <a:t>History Archive/UIG via Getty images </a:t>
            </a:r>
          </a:p>
        </p:txBody>
      </p:sp>
    </p:spTree>
    <p:extLst>
      <p:ext uri="{BB962C8B-B14F-4D97-AF65-F5344CB8AC3E}">
        <p14:creationId xmlns:p14="http://schemas.microsoft.com/office/powerpoint/2010/main" val="64982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300" dirty="0" smtClean="0"/>
              <a:t>WHO WERE THE KHMER ROUGE?</a:t>
            </a:r>
            <a:endParaRPr lang="en-US" sz="2300" dirty="0"/>
          </a:p>
        </p:txBody>
      </p:sp>
      <p:sp>
        <p:nvSpPr>
          <p:cNvPr id="4" name="Content Placeholder 3"/>
          <p:cNvSpPr>
            <a:spLocks noGrp="1"/>
          </p:cNvSpPr>
          <p:nvPr>
            <p:ph idx="1"/>
          </p:nvPr>
        </p:nvSpPr>
        <p:spPr>
          <a:xfrm>
            <a:off x="857692" y="935665"/>
            <a:ext cx="7543800" cy="5645888"/>
          </a:xfrm>
        </p:spPr>
        <p:txBody>
          <a:bodyPr>
            <a:normAutofit/>
          </a:bodyPr>
          <a:lstStyle/>
          <a:p>
            <a:pPr marL="0" indent="0">
              <a:lnSpc>
                <a:spcPct val="200000"/>
              </a:lnSpc>
              <a:buNone/>
            </a:pPr>
            <a:r>
              <a:rPr lang="en-US" altLang="en-US" sz="2200" b="1" dirty="0"/>
              <a:t>Pol Pot’s eight-point agenda to create utopian communist </a:t>
            </a:r>
            <a:r>
              <a:rPr lang="en-US" altLang="en-US" sz="2200" b="1" dirty="0" smtClean="0"/>
              <a:t>state</a:t>
            </a:r>
            <a:endParaRPr lang="en-US" altLang="en-US" sz="2200" dirty="0" smtClean="0"/>
          </a:p>
          <a:p>
            <a:pPr marL="457200" indent="-457200">
              <a:lnSpc>
                <a:spcPct val="200000"/>
              </a:lnSpc>
              <a:buAutoNum type="arabicPeriod"/>
            </a:pPr>
            <a:r>
              <a:rPr lang="en-US" altLang="en-US" sz="1800" dirty="0">
                <a:latin typeface="Arial" panose="020B0604020202020204" pitchFamily="34" charset="0"/>
                <a:cs typeface="Arial" panose="020B0604020202020204" pitchFamily="34" charset="0"/>
              </a:rPr>
              <a:t>E</a:t>
            </a:r>
            <a:r>
              <a:rPr lang="en-US" altLang="en-US" sz="1800" dirty="0" smtClean="0">
                <a:latin typeface="Arial" panose="020B0604020202020204" pitchFamily="34" charset="0"/>
                <a:cs typeface="Arial" panose="020B0604020202020204" pitchFamily="34" charset="0"/>
              </a:rPr>
              <a:t>vacuate </a:t>
            </a:r>
            <a:r>
              <a:rPr lang="en-US" altLang="en-US" sz="1800" dirty="0">
                <a:latin typeface="Arial" panose="020B0604020202020204" pitchFamily="34" charset="0"/>
                <a:cs typeface="Arial" panose="020B0604020202020204" pitchFamily="34" charset="0"/>
              </a:rPr>
              <a:t>people from the </a:t>
            </a:r>
            <a:r>
              <a:rPr lang="en-US" altLang="en-US" sz="1800" dirty="0" smtClean="0">
                <a:latin typeface="Arial" panose="020B0604020202020204" pitchFamily="34" charset="0"/>
                <a:cs typeface="Arial" panose="020B0604020202020204" pitchFamily="34" charset="0"/>
              </a:rPr>
              <a:t>cities</a:t>
            </a:r>
          </a:p>
          <a:p>
            <a:pPr marL="457200" indent="-457200">
              <a:lnSpc>
                <a:spcPts val="2900"/>
              </a:lnSpc>
              <a:buAutoNum type="arabicPeriod"/>
            </a:pPr>
            <a:r>
              <a:rPr lang="en-US" altLang="en-US" sz="1800" dirty="0">
                <a:latin typeface="Arial" panose="020B0604020202020204" pitchFamily="34" charset="0"/>
                <a:cs typeface="Arial" panose="020B0604020202020204" pitchFamily="34" charset="0"/>
              </a:rPr>
              <a:t>A</a:t>
            </a:r>
            <a:r>
              <a:rPr lang="en-US" altLang="en-US" sz="1800" dirty="0" smtClean="0">
                <a:latin typeface="Arial" panose="020B0604020202020204" pitchFamily="34" charset="0"/>
                <a:cs typeface="Arial" panose="020B0604020202020204" pitchFamily="34" charset="0"/>
              </a:rPr>
              <a:t>bolish </a:t>
            </a:r>
            <a:r>
              <a:rPr lang="en-US" altLang="en-US" sz="1800" dirty="0">
                <a:latin typeface="Arial" panose="020B0604020202020204" pitchFamily="34" charset="0"/>
                <a:cs typeface="Arial" panose="020B0604020202020204" pitchFamily="34" charset="0"/>
              </a:rPr>
              <a:t>all </a:t>
            </a:r>
            <a:r>
              <a:rPr lang="en-US" altLang="en-US" sz="1800" dirty="0" smtClean="0">
                <a:latin typeface="Arial" panose="020B0604020202020204" pitchFamily="34" charset="0"/>
                <a:cs typeface="Arial" panose="020B0604020202020204" pitchFamily="34" charset="0"/>
              </a:rPr>
              <a:t>markets</a:t>
            </a:r>
          </a:p>
          <a:p>
            <a:pPr marL="457200" indent="-457200">
              <a:lnSpc>
                <a:spcPts val="2900"/>
              </a:lnSpc>
              <a:buAutoNum type="arabicPeriod"/>
            </a:pPr>
            <a:r>
              <a:rPr lang="en-US" altLang="en-US" sz="1800" dirty="0">
                <a:latin typeface="Arial" panose="020B0604020202020204" pitchFamily="34" charset="0"/>
                <a:cs typeface="Arial" panose="020B0604020202020204" pitchFamily="34" charset="0"/>
              </a:rPr>
              <a:t>A</a:t>
            </a:r>
            <a:r>
              <a:rPr lang="en-US" altLang="en-US" sz="1800" dirty="0" smtClean="0">
                <a:latin typeface="Arial" panose="020B0604020202020204" pitchFamily="34" charset="0"/>
                <a:cs typeface="Arial" panose="020B0604020202020204" pitchFamily="34" charset="0"/>
              </a:rPr>
              <a:t>bolish </a:t>
            </a:r>
            <a:r>
              <a:rPr lang="en-US" altLang="en-US" sz="1800" dirty="0">
                <a:latin typeface="Arial" panose="020B0604020202020204" pitchFamily="34" charset="0"/>
                <a:cs typeface="Arial" panose="020B0604020202020204" pitchFamily="34" charset="0"/>
              </a:rPr>
              <a:t>all </a:t>
            </a:r>
            <a:r>
              <a:rPr lang="en-US" altLang="en-US" sz="1800" dirty="0" smtClean="0">
                <a:latin typeface="Arial" panose="020B0604020202020204" pitchFamily="34" charset="0"/>
                <a:cs typeface="Arial" panose="020B0604020202020204" pitchFamily="34" charset="0"/>
              </a:rPr>
              <a:t>currency</a:t>
            </a:r>
          </a:p>
          <a:p>
            <a:pPr marL="457200" indent="-457200">
              <a:lnSpc>
                <a:spcPts val="2900"/>
              </a:lnSpc>
              <a:buAutoNum type="arabicPeriod"/>
            </a:pPr>
            <a:r>
              <a:rPr lang="en-US" altLang="en-US" sz="1800" dirty="0" smtClean="0">
                <a:latin typeface="Arial" panose="020B0604020202020204" pitchFamily="34" charset="0"/>
                <a:cs typeface="Arial" panose="020B0604020202020204" pitchFamily="34" charset="0"/>
              </a:rPr>
              <a:t>Defrock </a:t>
            </a:r>
            <a:r>
              <a:rPr lang="en-US" altLang="en-US" sz="1800" dirty="0">
                <a:latin typeface="Arial" panose="020B0604020202020204" pitchFamily="34" charset="0"/>
                <a:cs typeface="Arial" panose="020B0604020202020204" pitchFamily="34" charset="0"/>
              </a:rPr>
              <a:t>all Buddhist </a:t>
            </a:r>
            <a:r>
              <a:rPr lang="en-US" altLang="en-US" sz="1800" dirty="0" smtClean="0">
                <a:latin typeface="Arial" panose="020B0604020202020204" pitchFamily="34" charset="0"/>
                <a:cs typeface="Arial" panose="020B0604020202020204" pitchFamily="34" charset="0"/>
              </a:rPr>
              <a:t>monks</a:t>
            </a:r>
          </a:p>
          <a:p>
            <a:pPr marL="457200" indent="-457200">
              <a:lnSpc>
                <a:spcPts val="2900"/>
              </a:lnSpc>
              <a:buAutoNum type="arabicPeriod"/>
            </a:pPr>
            <a:r>
              <a:rPr lang="en-US" altLang="en-US" sz="1800" dirty="0">
                <a:latin typeface="Arial" panose="020B0604020202020204" pitchFamily="34" charset="0"/>
                <a:cs typeface="Arial" panose="020B0604020202020204" pitchFamily="34" charset="0"/>
              </a:rPr>
              <a:t>E</a:t>
            </a:r>
            <a:r>
              <a:rPr lang="en-US" altLang="en-US" sz="1800" dirty="0" smtClean="0">
                <a:latin typeface="Arial" panose="020B0604020202020204" pitchFamily="34" charset="0"/>
                <a:cs typeface="Arial" panose="020B0604020202020204" pitchFamily="34" charset="0"/>
              </a:rPr>
              <a:t>xecute </a:t>
            </a:r>
            <a:r>
              <a:rPr lang="en-US" altLang="en-US" sz="1800" dirty="0">
                <a:latin typeface="Arial" panose="020B0604020202020204" pitchFamily="34" charset="0"/>
                <a:cs typeface="Arial" panose="020B0604020202020204" pitchFamily="34" charset="0"/>
              </a:rPr>
              <a:t>the leaders of Lon </a:t>
            </a:r>
            <a:r>
              <a:rPr lang="en-US" altLang="en-US" sz="1800" dirty="0" err="1">
                <a:latin typeface="Arial" panose="020B0604020202020204" pitchFamily="34" charset="0"/>
                <a:cs typeface="Arial" panose="020B0604020202020204" pitchFamily="34" charset="0"/>
              </a:rPr>
              <a:t>Nol’s</a:t>
            </a:r>
            <a:r>
              <a:rPr lang="en-US" altLang="en-US" sz="1800" dirty="0">
                <a:latin typeface="Arial" panose="020B0604020202020204" pitchFamily="34" charset="0"/>
                <a:cs typeface="Arial" panose="020B0604020202020204" pitchFamily="34" charset="0"/>
              </a:rPr>
              <a:t> government and </a:t>
            </a:r>
            <a:r>
              <a:rPr lang="en-US" altLang="en-US" sz="1800" dirty="0" smtClean="0">
                <a:latin typeface="Arial" panose="020B0604020202020204" pitchFamily="34" charset="0"/>
                <a:cs typeface="Arial" panose="020B0604020202020204" pitchFamily="34" charset="0"/>
              </a:rPr>
              <a:t>army</a:t>
            </a:r>
          </a:p>
          <a:p>
            <a:pPr marL="457200" indent="-457200">
              <a:lnSpc>
                <a:spcPts val="2900"/>
              </a:lnSpc>
              <a:buAutoNum type="arabicPeriod"/>
            </a:pPr>
            <a:r>
              <a:rPr lang="en-US" altLang="en-US" sz="1800" dirty="0">
                <a:latin typeface="Arial" panose="020B0604020202020204" pitchFamily="34" charset="0"/>
                <a:cs typeface="Arial" panose="020B0604020202020204" pitchFamily="34" charset="0"/>
              </a:rPr>
              <a:t>E</a:t>
            </a:r>
            <a:r>
              <a:rPr lang="en-US" altLang="en-US" sz="1800" dirty="0" smtClean="0">
                <a:latin typeface="Arial" panose="020B0604020202020204" pitchFamily="34" charset="0"/>
                <a:cs typeface="Arial" panose="020B0604020202020204" pitchFamily="34" charset="0"/>
              </a:rPr>
              <a:t>stablish </a:t>
            </a:r>
            <a:r>
              <a:rPr lang="en-US" altLang="en-US" sz="1800" dirty="0">
                <a:latin typeface="Arial" panose="020B0604020202020204" pitchFamily="34" charset="0"/>
                <a:cs typeface="Arial" panose="020B0604020202020204" pitchFamily="34" charset="0"/>
              </a:rPr>
              <a:t>cooperatives across Cambodia, with communal </a:t>
            </a:r>
            <a:r>
              <a:rPr lang="en-US" altLang="en-US" sz="1800" dirty="0" smtClean="0">
                <a:latin typeface="Arial" panose="020B0604020202020204" pitchFamily="34" charset="0"/>
                <a:cs typeface="Arial" panose="020B0604020202020204" pitchFamily="34" charset="0"/>
              </a:rPr>
              <a:t>eating</a:t>
            </a:r>
          </a:p>
          <a:p>
            <a:pPr marL="457200" indent="-457200">
              <a:lnSpc>
                <a:spcPts val="2900"/>
              </a:lnSpc>
              <a:buAutoNum type="arabicPeriod"/>
            </a:pPr>
            <a:r>
              <a:rPr lang="en-US" altLang="en-US" sz="1800" dirty="0" smtClean="0">
                <a:latin typeface="Arial" panose="020B0604020202020204" pitchFamily="34" charset="0"/>
                <a:cs typeface="Arial" panose="020B0604020202020204" pitchFamily="34" charset="0"/>
              </a:rPr>
              <a:t>Expel </a:t>
            </a:r>
            <a:r>
              <a:rPr lang="en-US" altLang="en-US" sz="1800" dirty="0">
                <a:latin typeface="Arial" panose="020B0604020202020204" pitchFamily="34" charset="0"/>
                <a:cs typeface="Arial" panose="020B0604020202020204" pitchFamily="34" charset="0"/>
              </a:rPr>
              <a:t>the entire ethnic Vietnamese </a:t>
            </a:r>
            <a:r>
              <a:rPr lang="en-US" altLang="en-US" sz="1800" dirty="0" smtClean="0">
                <a:latin typeface="Arial" panose="020B0604020202020204" pitchFamily="34" charset="0"/>
                <a:cs typeface="Arial" panose="020B0604020202020204" pitchFamily="34" charset="0"/>
              </a:rPr>
              <a:t>population</a:t>
            </a:r>
          </a:p>
          <a:p>
            <a:pPr marL="457200" indent="-457200">
              <a:lnSpc>
                <a:spcPts val="2900"/>
              </a:lnSpc>
              <a:buAutoNum type="arabicPeriod"/>
            </a:pPr>
            <a:r>
              <a:rPr lang="en-US" altLang="en-US" sz="1800" dirty="0">
                <a:latin typeface="Arial" panose="020B0604020202020204" pitchFamily="34" charset="0"/>
                <a:cs typeface="Arial" panose="020B0604020202020204" pitchFamily="34" charset="0"/>
              </a:rPr>
              <a:t>D</a:t>
            </a:r>
            <a:r>
              <a:rPr lang="en-US" altLang="en-US" sz="1800" dirty="0" smtClean="0">
                <a:latin typeface="Arial" panose="020B0604020202020204" pitchFamily="34" charset="0"/>
                <a:cs typeface="Arial" panose="020B0604020202020204" pitchFamily="34" charset="0"/>
              </a:rPr>
              <a:t>ispatch </a:t>
            </a:r>
            <a:r>
              <a:rPr lang="en-US" altLang="en-US" sz="1800" dirty="0">
                <a:latin typeface="Arial" panose="020B0604020202020204" pitchFamily="34" charset="0"/>
                <a:cs typeface="Arial" panose="020B0604020202020204" pitchFamily="34" charset="0"/>
              </a:rPr>
              <a:t>Khmer Rouge troops to the </a:t>
            </a:r>
            <a:r>
              <a:rPr lang="en-US" altLang="en-US" sz="1800" dirty="0" smtClean="0">
                <a:latin typeface="Arial" panose="020B0604020202020204" pitchFamily="34" charset="0"/>
                <a:cs typeface="Arial" panose="020B0604020202020204" pitchFamily="34" charset="0"/>
              </a:rPr>
              <a:t>Thailand </a:t>
            </a:r>
            <a:r>
              <a:rPr lang="en-US" altLang="en-US" sz="1800" dirty="0">
                <a:latin typeface="Arial" panose="020B0604020202020204" pitchFamily="34" charset="0"/>
                <a:cs typeface="Arial" panose="020B0604020202020204" pitchFamily="34" charset="0"/>
              </a:rPr>
              <a:t>and </a:t>
            </a:r>
            <a:r>
              <a:rPr lang="en-US" altLang="en-US" sz="1800" dirty="0" smtClean="0">
                <a:latin typeface="Arial" panose="020B0604020202020204" pitchFamily="34" charset="0"/>
                <a:cs typeface="Arial" panose="020B0604020202020204" pitchFamily="34" charset="0"/>
              </a:rPr>
              <a:t>Vietnam </a:t>
            </a:r>
            <a:r>
              <a:rPr lang="en-US" altLang="en-US" sz="1800" dirty="0">
                <a:latin typeface="Arial" panose="020B0604020202020204" pitchFamily="34" charset="0"/>
                <a:cs typeface="Arial" panose="020B0604020202020204" pitchFamily="34" charset="0"/>
              </a:rPr>
              <a:t>borders to secure the integrity of the revolution from encroachment from Cambodia’s traditional rivals</a:t>
            </a:r>
          </a:p>
          <a:p>
            <a:endParaRPr lang="en-US" dirty="0"/>
          </a:p>
        </p:txBody>
      </p:sp>
    </p:spTree>
    <p:extLst>
      <p:ext uri="{BB962C8B-B14F-4D97-AF65-F5344CB8AC3E}">
        <p14:creationId xmlns:p14="http://schemas.microsoft.com/office/powerpoint/2010/main" val="3191451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138" y="2003124"/>
            <a:ext cx="7549687" cy="5078313"/>
          </a:xfrm>
          <a:prstGeom prst="rect">
            <a:avLst/>
          </a:prstGeom>
          <a:noFill/>
        </p:spPr>
        <p:txBody>
          <a:bodyPr wrap="square" rtlCol="0">
            <a:spAutoFit/>
          </a:bodyPr>
          <a:lstStyle/>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Useless </a:t>
            </a:r>
            <a:r>
              <a:rPr lang="en-CA" sz="2000" dirty="0">
                <a:solidFill>
                  <a:srgbClr val="2D3E50"/>
                </a:solidFill>
                <a:latin typeface="Arial" panose="020B0604020202020204" pitchFamily="34" charset="0"/>
                <a:cs typeface="Arial" panose="020B0604020202020204" pitchFamily="34" charset="0"/>
              </a:rPr>
              <a:t>to argue, for the Angkor’s motives are perfectly pure</a:t>
            </a:r>
            <a:r>
              <a:rPr lang="en-CA" sz="2000" dirty="0" smtClean="0">
                <a:solidFill>
                  <a:srgbClr val="2D3E50"/>
                </a:solidFill>
                <a:latin typeface="Arial" panose="020B0604020202020204" pitchFamily="34" charset="0"/>
                <a:cs typeface="Arial" panose="020B0604020202020204" pitchFamily="34" charset="0"/>
              </a:rPr>
              <a:t>!</a:t>
            </a: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Report </a:t>
            </a:r>
            <a:r>
              <a:rPr lang="en-CA" sz="2000" dirty="0">
                <a:solidFill>
                  <a:srgbClr val="2D3E50"/>
                </a:solidFill>
                <a:latin typeface="Arial" panose="020B0604020202020204" pitchFamily="34" charset="0"/>
                <a:cs typeface="Arial" panose="020B0604020202020204" pitchFamily="34" charset="0"/>
              </a:rPr>
              <a:t>everything to the </a:t>
            </a:r>
            <a:r>
              <a:rPr lang="en-CA" sz="2000" dirty="0" err="1" smtClean="0">
                <a:solidFill>
                  <a:srgbClr val="2D3E50"/>
                </a:solidFill>
                <a:latin typeface="Arial" panose="020B0604020202020204" pitchFamily="34" charset="0"/>
                <a:cs typeface="Arial" panose="020B0604020202020204" pitchFamily="34" charset="0"/>
              </a:rPr>
              <a:t>Angkar</a:t>
            </a:r>
            <a:r>
              <a:rPr lang="en-CA" sz="2000" dirty="0" smtClean="0">
                <a:solidFill>
                  <a:srgbClr val="2D3E50"/>
                </a:solidFill>
                <a:latin typeface="Arial" panose="020B0604020202020204" pitchFamily="34" charset="0"/>
                <a:cs typeface="Arial" panose="020B0604020202020204" pitchFamily="34" charset="0"/>
              </a:rPr>
              <a:t>!</a:t>
            </a: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When </a:t>
            </a:r>
            <a:r>
              <a:rPr lang="en-CA" sz="2000" dirty="0">
                <a:solidFill>
                  <a:srgbClr val="2D3E50"/>
                </a:solidFill>
                <a:latin typeface="Arial" panose="020B0604020202020204" pitchFamily="34" charset="0"/>
                <a:cs typeface="Arial" panose="020B0604020202020204" pitchFamily="34" charset="0"/>
              </a:rPr>
              <a:t>the </a:t>
            </a:r>
            <a:r>
              <a:rPr lang="en-CA" sz="2000" dirty="0" err="1">
                <a:solidFill>
                  <a:srgbClr val="2D3E50"/>
                </a:solidFill>
                <a:latin typeface="Arial" panose="020B0604020202020204" pitchFamily="34" charset="0"/>
                <a:cs typeface="Arial" panose="020B0604020202020204" pitchFamily="34" charset="0"/>
              </a:rPr>
              <a:t>Angkar</a:t>
            </a:r>
            <a:r>
              <a:rPr lang="en-CA" sz="2000" dirty="0">
                <a:solidFill>
                  <a:srgbClr val="2D3E50"/>
                </a:solidFill>
                <a:latin typeface="Arial" panose="020B0604020202020204" pitchFamily="34" charset="0"/>
                <a:cs typeface="Arial" panose="020B0604020202020204" pitchFamily="34" charset="0"/>
              </a:rPr>
              <a:t> tells you what to do, you do it!</a:t>
            </a:r>
            <a:endParaRPr lang="en-US" sz="2000" dirty="0">
              <a:solidFill>
                <a:srgbClr val="2D3E50"/>
              </a:solidFill>
              <a:latin typeface="Arial" panose="020B0604020202020204" pitchFamily="34" charset="0"/>
              <a:cs typeface="Arial" panose="020B0604020202020204" pitchFamily="34" charset="0"/>
            </a:endParaRP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Long </a:t>
            </a:r>
            <a:r>
              <a:rPr lang="en-CA" sz="2000" dirty="0">
                <a:solidFill>
                  <a:srgbClr val="2D3E50"/>
                </a:solidFill>
                <a:latin typeface="Arial" panose="020B0604020202020204" pitchFamily="34" charset="0"/>
                <a:cs typeface="Arial" panose="020B0604020202020204" pitchFamily="34" charset="0"/>
              </a:rPr>
              <a:t>live the revolutionary </a:t>
            </a:r>
            <a:r>
              <a:rPr lang="en-CA" sz="2000" dirty="0" err="1">
                <a:solidFill>
                  <a:srgbClr val="2D3E50"/>
                </a:solidFill>
                <a:latin typeface="Arial" panose="020B0604020202020204" pitchFamily="34" charset="0"/>
                <a:cs typeface="Arial" panose="020B0604020202020204" pitchFamily="34" charset="0"/>
              </a:rPr>
              <a:t>Angkar</a:t>
            </a:r>
            <a:r>
              <a:rPr lang="en-CA" sz="2000" dirty="0" smtClean="0">
                <a:solidFill>
                  <a:srgbClr val="2D3E50"/>
                </a:solidFill>
                <a:latin typeface="Arial" panose="020B0604020202020204" pitchFamily="34" charset="0"/>
                <a:cs typeface="Arial" panose="020B0604020202020204" pitchFamily="34" charset="0"/>
              </a:rPr>
              <a:t>, utterly </a:t>
            </a:r>
            <a:r>
              <a:rPr lang="en-CA" sz="2000" dirty="0">
                <a:solidFill>
                  <a:srgbClr val="2D3E50"/>
                </a:solidFill>
                <a:latin typeface="Arial" panose="020B0604020202020204" pitchFamily="34" charset="0"/>
                <a:cs typeface="Arial" panose="020B0604020202020204" pitchFamily="34" charset="0"/>
              </a:rPr>
              <a:t>wise and </a:t>
            </a:r>
            <a:r>
              <a:rPr lang="en-CA" sz="2000" dirty="0" err="1" smtClean="0">
                <a:solidFill>
                  <a:srgbClr val="2D3E50"/>
                </a:solidFill>
                <a:latin typeface="Arial" panose="020B0604020202020204" pitchFamily="34" charset="0"/>
                <a:cs typeface="Arial" panose="020B0604020202020204" pitchFamily="34" charset="0"/>
              </a:rPr>
              <a:t>clearsighted</a:t>
            </a:r>
            <a:r>
              <a:rPr lang="en-CA" sz="2000" dirty="0" smtClean="0">
                <a:solidFill>
                  <a:srgbClr val="2D3E50"/>
                </a:solidFill>
                <a:latin typeface="Arial" panose="020B0604020202020204" pitchFamily="34" charset="0"/>
                <a:cs typeface="Arial" panose="020B0604020202020204" pitchFamily="34" charset="0"/>
              </a:rPr>
              <a:t> </a:t>
            </a:r>
            <a:r>
              <a:rPr lang="en-CA" sz="2000" dirty="0">
                <a:solidFill>
                  <a:srgbClr val="2D3E50"/>
                </a:solidFill>
                <a:latin typeface="Arial" panose="020B0604020202020204" pitchFamily="34" charset="0"/>
                <a:cs typeface="Arial" panose="020B0604020202020204" pitchFamily="34" charset="0"/>
              </a:rPr>
              <a:t>and ever </a:t>
            </a:r>
            <a:r>
              <a:rPr lang="en-CA" sz="2000" dirty="0" smtClean="0">
                <a:solidFill>
                  <a:srgbClr val="2D3E50"/>
                </a:solidFill>
                <a:latin typeface="Arial" panose="020B0604020202020204" pitchFamily="34" charset="0"/>
                <a:cs typeface="Arial" panose="020B0604020202020204" pitchFamily="34" charset="0"/>
              </a:rPr>
              <a:t>glorious!</a:t>
            </a: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Absolutely </a:t>
            </a:r>
            <a:r>
              <a:rPr lang="en-CA" sz="2000" dirty="0">
                <a:solidFill>
                  <a:srgbClr val="2D3E50"/>
                </a:solidFill>
                <a:latin typeface="Arial" panose="020B0604020202020204" pitchFamily="34" charset="0"/>
                <a:cs typeface="Arial" panose="020B0604020202020204" pitchFamily="34" charset="0"/>
              </a:rPr>
              <a:t>everything belongs to the </a:t>
            </a:r>
            <a:r>
              <a:rPr lang="en-CA" sz="2000" dirty="0" err="1">
                <a:solidFill>
                  <a:srgbClr val="2D3E50"/>
                </a:solidFill>
                <a:latin typeface="Arial" panose="020B0604020202020204" pitchFamily="34" charset="0"/>
                <a:cs typeface="Arial" panose="020B0604020202020204" pitchFamily="34" charset="0"/>
              </a:rPr>
              <a:t>Angkar</a:t>
            </a:r>
            <a:r>
              <a:rPr lang="en-CA" sz="2000" dirty="0">
                <a:solidFill>
                  <a:srgbClr val="2D3E50"/>
                </a:solidFill>
                <a:latin typeface="Arial" panose="020B0604020202020204" pitchFamily="34" charset="0"/>
                <a:cs typeface="Arial" panose="020B0604020202020204" pitchFamily="34" charset="0"/>
              </a:rPr>
              <a:t>.</a:t>
            </a:r>
            <a:endParaRPr lang="en-US" sz="2000" dirty="0">
              <a:solidFill>
                <a:srgbClr val="2D3E50"/>
              </a:solidFill>
              <a:latin typeface="Arial" panose="020B0604020202020204" pitchFamily="34" charset="0"/>
              <a:cs typeface="Arial" panose="020B0604020202020204" pitchFamily="34" charset="0"/>
            </a:endParaRP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Be </a:t>
            </a:r>
            <a:r>
              <a:rPr lang="en-CA" sz="2000" dirty="0">
                <a:solidFill>
                  <a:srgbClr val="2D3E50"/>
                </a:solidFill>
                <a:latin typeface="Arial" panose="020B0604020202020204" pitchFamily="34" charset="0"/>
                <a:cs typeface="Arial" panose="020B0604020202020204" pitchFamily="34" charset="0"/>
              </a:rPr>
              <a:t>grateful to the </a:t>
            </a:r>
            <a:r>
              <a:rPr lang="en-CA" sz="2000" dirty="0" err="1">
                <a:solidFill>
                  <a:srgbClr val="2D3E50"/>
                </a:solidFill>
                <a:latin typeface="Arial" panose="020B0604020202020204" pitchFamily="34" charset="0"/>
                <a:cs typeface="Arial" panose="020B0604020202020204" pitchFamily="34" charset="0"/>
              </a:rPr>
              <a:t>Angkar</a:t>
            </a:r>
            <a:r>
              <a:rPr lang="en-CA" sz="2000" dirty="0" smtClean="0">
                <a:solidFill>
                  <a:srgbClr val="2D3E50"/>
                </a:solidFill>
                <a:latin typeface="Arial" panose="020B0604020202020204" pitchFamily="34" charset="0"/>
                <a:cs typeface="Arial" panose="020B0604020202020204" pitchFamily="34" charset="0"/>
              </a:rPr>
              <a:t>!</a:t>
            </a:r>
          </a:p>
          <a:p>
            <a:pPr>
              <a:lnSpc>
                <a:spcPts val="2800"/>
              </a:lnSpc>
              <a:spcBef>
                <a:spcPts val="1200"/>
              </a:spcBef>
            </a:pPr>
            <a:r>
              <a:rPr lang="en-CA" sz="2000" dirty="0" smtClean="0">
                <a:solidFill>
                  <a:srgbClr val="2D3E50"/>
                </a:solidFill>
                <a:latin typeface="Arial" panose="020B0604020202020204" pitchFamily="34" charset="0"/>
                <a:cs typeface="Arial" panose="020B0604020202020204" pitchFamily="34" charset="0"/>
              </a:rPr>
              <a:t>The </a:t>
            </a:r>
            <a:r>
              <a:rPr lang="en-CA" sz="2000" dirty="0" err="1">
                <a:solidFill>
                  <a:srgbClr val="2D3E50"/>
                </a:solidFill>
                <a:latin typeface="Arial" panose="020B0604020202020204" pitchFamily="34" charset="0"/>
                <a:cs typeface="Arial" panose="020B0604020202020204" pitchFamily="34" charset="0"/>
              </a:rPr>
              <a:t>Angkar</a:t>
            </a:r>
            <a:r>
              <a:rPr lang="en-CA" sz="2000" dirty="0">
                <a:solidFill>
                  <a:srgbClr val="2D3E50"/>
                </a:solidFill>
                <a:latin typeface="Arial" panose="020B0604020202020204" pitchFamily="34" charset="0"/>
                <a:cs typeface="Arial" panose="020B0604020202020204" pitchFamily="34" charset="0"/>
              </a:rPr>
              <a:t> never uses any object from imperialist (</a:t>
            </a:r>
            <a:r>
              <a:rPr lang="en-CA" sz="2000" dirty="0" smtClean="0">
                <a:solidFill>
                  <a:srgbClr val="2D3E50"/>
                </a:solidFill>
                <a:latin typeface="Arial" panose="020B0604020202020204" pitchFamily="34" charset="0"/>
                <a:cs typeface="Arial" panose="020B0604020202020204" pitchFamily="34" charset="0"/>
              </a:rPr>
              <a:t>American)</a:t>
            </a:r>
            <a:r>
              <a:rPr lang="en-US" sz="2000" dirty="0">
                <a:solidFill>
                  <a:srgbClr val="2D3E50"/>
                </a:solidFill>
                <a:latin typeface="Arial" panose="020B0604020202020204" pitchFamily="34" charset="0"/>
                <a:cs typeface="Arial" panose="020B0604020202020204" pitchFamily="34" charset="0"/>
              </a:rPr>
              <a:t> </a:t>
            </a:r>
            <a:r>
              <a:rPr lang="en-CA" sz="2000" dirty="0" smtClean="0">
                <a:solidFill>
                  <a:srgbClr val="2D3E50"/>
                </a:solidFill>
                <a:latin typeface="Arial" panose="020B0604020202020204" pitchFamily="34" charset="0"/>
                <a:cs typeface="Arial" panose="020B0604020202020204" pitchFamily="34" charset="0"/>
              </a:rPr>
              <a:t>or </a:t>
            </a:r>
            <a:r>
              <a:rPr lang="en-CA" sz="2000" dirty="0">
                <a:solidFill>
                  <a:srgbClr val="2D3E50"/>
                </a:solidFill>
                <a:latin typeface="Arial" panose="020B0604020202020204" pitchFamily="34" charset="0"/>
                <a:cs typeface="Arial" panose="020B0604020202020204" pitchFamily="34" charset="0"/>
              </a:rPr>
              <a:t>feudal society.</a:t>
            </a:r>
            <a:endParaRPr lang="en-US" sz="2000" dirty="0">
              <a:solidFill>
                <a:srgbClr val="2D3E50"/>
              </a:solidFill>
              <a:latin typeface="Arial" panose="020B0604020202020204" pitchFamily="34" charset="0"/>
              <a:cs typeface="Arial" panose="020B0604020202020204" pitchFamily="34" charset="0"/>
            </a:endParaRPr>
          </a:p>
          <a:p>
            <a:endParaRPr lang="en-US" dirty="0"/>
          </a:p>
          <a:p>
            <a:endParaRPr lang="en-US" dirty="0"/>
          </a:p>
          <a:p>
            <a:endParaRPr lang="en-US" dirty="0"/>
          </a:p>
        </p:txBody>
      </p:sp>
      <p:sp>
        <p:nvSpPr>
          <p:cNvPr id="3" name="TextBox 2"/>
          <p:cNvSpPr txBox="1"/>
          <p:nvPr/>
        </p:nvSpPr>
        <p:spPr>
          <a:xfrm>
            <a:off x="575138" y="990209"/>
            <a:ext cx="8011235" cy="830997"/>
          </a:xfrm>
          <a:prstGeom prst="rect">
            <a:avLst/>
          </a:prstGeom>
          <a:noFill/>
        </p:spPr>
        <p:txBody>
          <a:bodyPr wrap="square" rtlCol="0">
            <a:spAutoFit/>
          </a:bodyPr>
          <a:lstStyle/>
          <a:p>
            <a:pPr algn="ctr"/>
            <a:endParaRPr lang="en-US" sz="2400" b="1" i="1" dirty="0" smtClean="0">
              <a:latin typeface="Segoe UI" panose="020B0502040204020203" pitchFamily="34" charset="0"/>
              <a:cs typeface="Segoe UI" panose="020B0502040204020203" pitchFamily="34" charset="0"/>
            </a:endParaRPr>
          </a:p>
          <a:p>
            <a:r>
              <a:rPr lang="en-US" sz="2400" dirty="0" smtClean="0">
                <a:solidFill>
                  <a:srgbClr val="FF3D2E"/>
                </a:solidFill>
                <a:latin typeface="Calibri" panose="020F0502020204030204" pitchFamily="34" charset="0"/>
                <a:cs typeface="Segoe UI" panose="020B0502040204020203" pitchFamily="34" charset="0"/>
              </a:rPr>
              <a:t>Pol </a:t>
            </a:r>
            <a:r>
              <a:rPr lang="en-US" sz="2400" dirty="0">
                <a:solidFill>
                  <a:srgbClr val="FF3D2E"/>
                </a:solidFill>
                <a:latin typeface="Calibri" panose="020F0502020204030204" pitchFamily="34" charset="0"/>
                <a:cs typeface="Segoe UI" panose="020B0502040204020203" pitchFamily="34" charset="0"/>
              </a:rPr>
              <a:t>Pot's Little Red Book: The Sayings of </a:t>
            </a:r>
            <a:r>
              <a:rPr lang="en-US" sz="2400" dirty="0" err="1" smtClean="0">
                <a:solidFill>
                  <a:srgbClr val="FF3D2E"/>
                </a:solidFill>
                <a:latin typeface="Calibri" panose="020F0502020204030204" pitchFamily="34" charset="0"/>
                <a:cs typeface="Segoe UI" panose="020B0502040204020203" pitchFamily="34" charset="0"/>
              </a:rPr>
              <a:t>Angkar</a:t>
            </a:r>
            <a:endParaRPr lang="en-US" dirty="0">
              <a:solidFill>
                <a:srgbClr val="FF3D2E"/>
              </a:solidFill>
              <a:latin typeface="Calibri" panose="020F0502020204030204" pitchFamily="34" charset="0"/>
              <a:cs typeface="Segoe UI" panose="020B0502040204020203" pitchFamily="34" charset="0"/>
            </a:endParaRPr>
          </a:p>
        </p:txBody>
      </p:sp>
      <p:sp>
        <p:nvSpPr>
          <p:cNvPr id="5" name="Title 1"/>
          <p:cNvSpPr txBox="1">
            <a:spLocks/>
          </p:cNvSpPr>
          <p:nvPr/>
        </p:nvSpPr>
        <p:spPr>
          <a:xfrm>
            <a:off x="188794" y="132293"/>
            <a:ext cx="7713260" cy="471808"/>
          </a:xfrm>
          <a:prstGeom prst="rect">
            <a:avLst/>
          </a:prstGeom>
        </p:spPr>
        <p:txBody>
          <a:bodyPr>
            <a:normAutofit fontScale="90000" lnSpcReduction="100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Calibri" panose="020F0502020204030204" pitchFamily="34" charset="0"/>
              </a:rPr>
              <a:t>CAMBODIAN GENOCIDE: THE KILLING FIELDS</a:t>
            </a:r>
            <a:endParaRPr lang="en-US" dirty="0">
              <a:latin typeface="Calibri" panose="020F0502020204030204" pitchFamily="34" charset="0"/>
            </a:endParaRPr>
          </a:p>
        </p:txBody>
      </p:sp>
    </p:spTree>
    <p:extLst>
      <p:ext uri="{BB962C8B-B14F-4D97-AF65-F5344CB8AC3E}">
        <p14:creationId xmlns:p14="http://schemas.microsoft.com/office/powerpoint/2010/main" val="3386168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9661" y="208493"/>
            <a:ext cx="7713260" cy="471808"/>
          </a:xfrm>
          <a:prstGeom prst="rect">
            <a:avLst/>
          </a:prstGeom>
        </p:spPr>
        <p:txBody>
          <a:bodyPr>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dirty="0" smtClean="0">
                <a:latin typeface="Calibri" panose="020F0502020204030204" pitchFamily="34" charset="0"/>
              </a:rPr>
              <a:t>CAMBODIAN GENOCIDE: THE KILLING FIELDS</a:t>
            </a:r>
            <a:endParaRPr lang="en-US" sz="23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4397"/>
            <a:ext cx="9144000" cy="6403878"/>
          </a:xfrm>
          <a:prstGeom prst="rect">
            <a:avLst/>
          </a:prstGeom>
          <a:ln w="19050" cap="sq">
            <a:solidFill>
              <a:srgbClr val="FF3D2E"/>
            </a:solidFill>
            <a:prstDash val="solid"/>
            <a:miter lim="800000"/>
          </a:ln>
          <a:effectLst/>
        </p:spPr>
      </p:pic>
      <p:sp>
        <p:nvSpPr>
          <p:cNvPr id="5" name="Rectangle 4"/>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530982" y="174652"/>
            <a:ext cx="7546217" cy="471808"/>
          </a:xfrm>
          <a:prstGeom prst="rect">
            <a:avLst/>
          </a:prstGeom>
        </p:spPr>
        <p:txBody>
          <a:bodyPr>
            <a:noAutofit/>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dirty="0">
                <a:latin typeface="Calibri" panose="020F0502020204030204" pitchFamily="34" charset="0"/>
              </a:rPr>
              <a:t>CAMBODIAN GENOCIDE: THE KILLING FIELDS</a:t>
            </a:r>
          </a:p>
        </p:txBody>
      </p:sp>
      <p:sp>
        <p:nvSpPr>
          <p:cNvPr id="8" name="Rectangle 7"/>
          <p:cNvSpPr/>
          <p:nvPr/>
        </p:nvSpPr>
        <p:spPr>
          <a:xfrm>
            <a:off x="0" y="6616587"/>
            <a:ext cx="1591235" cy="215444"/>
          </a:xfrm>
          <a:prstGeom prst="rect">
            <a:avLst/>
          </a:prstGeom>
          <a:noFill/>
        </p:spPr>
        <p:txBody>
          <a:bodyPr wrap="square">
            <a:spAutoFit/>
          </a:bodyPr>
          <a:lstStyle/>
          <a:p>
            <a:r>
              <a:rPr lang="en-US" sz="800" i="1" dirty="0" smtClean="0">
                <a:solidFill>
                  <a:srgbClr val="FFFFFF"/>
                </a:solidFill>
                <a:latin typeface="Calibri"/>
                <a:cs typeface="Calibri"/>
              </a:rPr>
              <a:t>Source: </a:t>
            </a:r>
            <a:r>
              <a:rPr lang="en-US" sz="800" dirty="0" err="1">
                <a:solidFill>
                  <a:srgbClr val="FFFFFF"/>
                </a:solidFill>
                <a:latin typeface="Calibri"/>
                <a:cs typeface="Calibri"/>
              </a:rPr>
              <a:t>Apic</a:t>
            </a:r>
            <a:r>
              <a:rPr lang="en-US" sz="800" dirty="0">
                <a:solidFill>
                  <a:srgbClr val="FFFFFF"/>
                </a:solidFill>
                <a:latin typeface="Calibri"/>
                <a:cs typeface="Calibri"/>
              </a:rPr>
              <a:t>/Getty Images </a:t>
            </a:r>
          </a:p>
        </p:txBody>
      </p:sp>
    </p:spTree>
    <p:extLst>
      <p:ext uri="{BB962C8B-B14F-4D97-AF65-F5344CB8AC3E}">
        <p14:creationId xmlns:p14="http://schemas.microsoft.com/office/powerpoint/2010/main" val="3368135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S-21 SECRET PRISON</a:t>
            </a:r>
            <a:endParaRPr lang="en-US" dirty="0"/>
          </a:p>
        </p:txBody>
      </p:sp>
      <p:sp>
        <p:nvSpPr>
          <p:cNvPr id="3" name="Content Placeholder 2"/>
          <p:cNvSpPr>
            <a:spLocks noGrp="1"/>
          </p:cNvSpPr>
          <p:nvPr>
            <p:ph idx="1"/>
          </p:nvPr>
        </p:nvSpPr>
        <p:spPr/>
        <p:txBody>
          <a:bodyPr/>
          <a:lstStyle/>
          <a:p>
            <a:r>
              <a:rPr lang="en-US" dirty="0" smtClean="0"/>
              <a:t>S-21 info and image</a:t>
            </a:r>
            <a:endParaRPr lang="en-US" dirty="0"/>
          </a:p>
        </p:txBody>
      </p:sp>
    </p:spTree>
    <p:extLst>
      <p:ext uri="{BB962C8B-B14F-4D97-AF65-F5344CB8AC3E}">
        <p14:creationId xmlns:p14="http://schemas.microsoft.com/office/powerpoint/2010/main" val="53240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57260" y="161284"/>
            <a:ext cx="7896190" cy="630568"/>
          </a:xfrm>
          <a:prstGeom prst="rect">
            <a:avLst/>
          </a:prstGeom>
        </p:spPr>
        <p:txBody>
          <a:bodyPr>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atin typeface="Calibri" panose="020F0502020204030204" pitchFamily="34" charset="0"/>
              </a:rPr>
              <a:t>CAMBODIAN GENOCIDE: THE KILLING FIELDS</a:t>
            </a:r>
            <a:endParaRPr lang="en-US" sz="2400" dirty="0">
              <a:latin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0075" y="981075"/>
            <a:ext cx="7363714" cy="5525084"/>
          </a:xfrm>
          <a:prstGeom prst="rect">
            <a:avLst/>
          </a:prstGeom>
          <a:ln w="19050" cap="sq">
            <a:solidFill>
              <a:srgbClr val="FF3D2E"/>
            </a:solidFill>
            <a:prstDash val="solid"/>
            <a:miter lim="800000"/>
          </a:ln>
          <a:effectLst/>
        </p:spPr>
      </p:pic>
    </p:spTree>
    <p:extLst>
      <p:ext uri="{BB962C8B-B14F-4D97-AF65-F5344CB8AC3E}">
        <p14:creationId xmlns:p14="http://schemas.microsoft.com/office/powerpoint/2010/main" val="2962754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4" name="Rectangle 3"/>
          <p:cNvSpPr/>
          <p:nvPr/>
        </p:nvSpPr>
        <p:spPr>
          <a:xfrm>
            <a:off x="1" y="0"/>
            <a:ext cx="9144000" cy="6858000"/>
          </a:xfrm>
          <a:prstGeom prst="rect">
            <a:avLst/>
          </a:prstGeom>
          <a:gradFill flip="none" rotWithShape="1">
            <a:gsLst>
              <a:gs pos="100000">
                <a:schemeClr val="accent1">
                  <a:lumMod val="5000"/>
                  <a:lumOff val="95000"/>
                  <a:alpha val="0"/>
                </a:schemeClr>
              </a:gs>
              <a:gs pos="0">
                <a:schemeClr val="bg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8612" y="3039159"/>
            <a:ext cx="9055289" cy="646331"/>
          </a:xfrm>
          <a:prstGeom prst="rect">
            <a:avLst/>
          </a:prstGeom>
        </p:spPr>
        <p:txBody>
          <a:bodyPr wrap="square">
            <a:spAutoFit/>
          </a:bodyPr>
          <a:lstStyle/>
          <a:p>
            <a:pPr algn="ctr"/>
            <a:r>
              <a:rPr lang="en-US" sz="3600" b="1" dirty="0" smtClean="0">
                <a:solidFill>
                  <a:srgbClr val="2D3E50"/>
                </a:solidFill>
                <a:latin typeface="Calibri" panose="020F0502020204030204" pitchFamily="34" charset="0"/>
              </a:rPr>
              <a:t>Post-1979: The Aftermath</a:t>
            </a:r>
            <a:endParaRPr lang="en-US" dirty="0">
              <a:solidFill>
                <a:srgbClr val="2D3E50"/>
              </a:solidFill>
              <a:latin typeface="Calibri" panose="020F0502020204030204" pitchFamily="34" charset="0"/>
            </a:endParaRPr>
          </a:p>
        </p:txBody>
      </p:sp>
      <p:sp>
        <p:nvSpPr>
          <p:cNvPr id="5" name="Rectangle 4"/>
          <p:cNvSpPr/>
          <p:nvPr/>
        </p:nvSpPr>
        <p:spPr>
          <a:xfrm>
            <a:off x="7097485" y="6644758"/>
            <a:ext cx="2046519" cy="215444"/>
          </a:xfrm>
          <a:prstGeom prst="rect">
            <a:avLst/>
          </a:prstGeom>
          <a:solidFill>
            <a:schemeClr val="tx1">
              <a:alpha val="25000"/>
            </a:schemeClr>
          </a:solidFill>
        </p:spPr>
        <p:txBody>
          <a:bodyPr wrap="square">
            <a:spAutoFit/>
          </a:bodyPr>
          <a:lstStyle/>
          <a:p>
            <a:pPr algn="r"/>
            <a:r>
              <a:rPr lang="en-US" sz="800" i="1" dirty="0" smtClean="0">
                <a:solidFill>
                  <a:srgbClr val="FFFFFF"/>
                </a:solidFill>
                <a:latin typeface="Calibri"/>
                <a:cs typeface="Calibri"/>
              </a:rPr>
              <a:t>Source: </a:t>
            </a:r>
            <a:r>
              <a:rPr lang="en-US" sz="800" dirty="0">
                <a:solidFill>
                  <a:srgbClr val="FFFFFF"/>
                </a:solidFill>
                <a:latin typeface="Calibri"/>
                <a:cs typeface="Calibri"/>
              </a:rPr>
              <a:t>violinconcertono3/</a:t>
            </a:r>
            <a:r>
              <a:rPr lang="en-US" sz="800" dirty="0" err="1">
                <a:solidFill>
                  <a:srgbClr val="FFFFFF"/>
                </a:solidFill>
                <a:latin typeface="Calibri"/>
                <a:cs typeface="Calibri"/>
              </a:rPr>
              <a:t>iStock</a:t>
            </a:r>
            <a:r>
              <a:rPr lang="en-US" sz="800" dirty="0">
                <a:solidFill>
                  <a:srgbClr val="FFFFFF"/>
                </a:solidFill>
                <a:latin typeface="Calibri"/>
                <a:cs typeface="Calibri"/>
              </a:rPr>
              <a:t>/</a:t>
            </a:r>
            <a:r>
              <a:rPr lang="en-US" sz="800" dirty="0" err="1">
                <a:solidFill>
                  <a:srgbClr val="FFFFFF"/>
                </a:solidFill>
                <a:latin typeface="Calibri"/>
                <a:cs typeface="Calibri"/>
              </a:rPr>
              <a:t>Thinkstock</a:t>
            </a:r>
            <a:r>
              <a:rPr lang="en-US" sz="800" dirty="0">
                <a:solidFill>
                  <a:srgbClr val="FFFFFF"/>
                </a:solidFill>
                <a:latin typeface="Calibri"/>
                <a:cs typeface="Calibri"/>
              </a:rPr>
              <a:t> </a:t>
            </a:r>
          </a:p>
        </p:txBody>
      </p:sp>
    </p:spTree>
    <p:extLst>
      <p:ext uri="{BB962C8B-B14F-4D97-AF65-F5344CB8AC3E}">
        <p14:creationId xmlns:p14="http://schemas.microsoft.com/office/powerpoint/2010/main" val="4028766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Watchf Associated Press International News   Thailand APHS121119 Cambodia Refugees 1979"/>
          <p:cNvPicPr>
            <a:picLocks noGrp="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16441" y="1257816"/>
            <a:ext cx="3865870" cy="4993747"/>
          </a:xfrm>
          <a:prstGeom prst="rect">
            <a:avLst/>
          </a:prstGeom>
          <a:ln w="19050" cap="sq">
            <a:solidFill>
              <a:srgbClr val="FF3D2E"/>
            </a:solidFill>
            <a:prstDash val="solid"/>
            <a:miter lim="800000"/>
          </a:ln>
          <a:effectLst>
            <a:outerShdw sx="1000" sy="1000" algn="tl" rotWithShape="0">
              <a:srgbClr val="000000"/>
            </a:outerShdw>
          </a:effectLst>
        </p:spPr>
      </p:pic>
      <p:sp>
        <p:nvSpPr>
          <p:cNvPr id="6" name="TextBox 5"/>
          <p:cNvSpPr txBox="1"/>
          <p:nvPr/>
        </p:nvSpPr>
        <p:spPr>
          <a:xfrm>
            <a:off x="4909958" y="5928397"/>
            <a:ext cx="2852382" cy="646331"/>
          </a:xfrm>
          <a:prstGeom prst="rect">
            <a:avLst/>
          </a:prstGeom>
          <a:noFill/>
        </p:spPr>
        <p:txBody>
          <a:bodyPr wrap="square" rtlCol="0">
            <a:spAutoFit/>
          </a:bodyPr>
          <a:lstStyle/>
          <a:p>
            <a:pPr lvl="0" algn="ctr"/>
            <a:r>
              <a:rPr lang="en-CA" dirty="0">
                <a:solidFill>
                  <a:srgbClr val="2D3E50"/>
                </a:solidFill>
                <a:latin typeface="Calibri" panose="020F0502020204030204" pitchFamily="34" charset="0"/>
              </a:rPr>
              <a:t>Cambodian Refugees, 1979</a:t>
            </a:r>
            <a:endParaRPr lang="en-US" dirty="0">
              <a:solidFill>
                <a:srgbClr val="2D3E50"/>
              </a:solidFill>
              <a:latin typeface="Calibri" panose="020F0502020204030204" pitchFamily="34" charset="0"/>
            </a:endParaRPr>
          </a:p>
          <a:p>
            <a:pPr algn="ctr"/>
            <a:endParaRPr lang="en-US" dirty="0"/>
          </a:p>
        </p:txBody>
      </p:sp>
      <p:sp>
        <p:nvSpPr>
          <p:cNvPr id="7" name="Title 1"/>
          <p:cNvSpPr txBox="1">
            <a:spLocks/>
          </p:cNvSpPr>
          <p:nvPr/>
        </p:nvSpPr>
        <p:spPr>
          <a:xfrm>
            <a:off x="459474" y="176806"/>
            <a:ext cx="7713260" cy="471808"/>
          </a:xfrm>
          <a:prstGeom prst="rect">
            <a:avLst/>
          </a:prstGeom>
        </p:spPr>
        <p:txBody>
          <a:bodyPr>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dirty="0" smtClean="0">
                <a:latin typeface="Calibri" panose="020F0502020204030204" pitchFamily="34" charset="0"/>
              </a:rPr>
              <a:t>CAMBODIAN GENOCIDE: THE KILLING FIELDS</a:t>
            </a:r>
            <a:endParaRPr lang="en-US" sz="2300" dirty="0">
              <a:latin typeface="Calibri" panose="020F0502020204030204" pitchFamily="34" charset="0"/>
            </a:endParaRPr>
          </a:p>
        </p:txBody>
      </p:sp>
      <p:sp>
        <p:nvSpPr>
          <p:cNvPr id="11" name="Rectangle 10"/>
          <p:cNvSpPr/>
          <p:nvPr/>
        </p:nvSpPr>
        <p:spPr>
          <a:xfrm>
            <a:off x="188794" y="707178"/>
            <a:ext cx="4572000" cy="646331"/>
          </a:xfrm>
          <a:prstGeom prst="rect">
            <a:avLst/>
          </a:prstGeom>
        </p:spPr>
        <p:txBody>
          <a:bodyPr>
            <a:spAutoFit/>
          </a:bodyPr>
          <a:lstStyle/>
          <a:p>
            <a:endParaRPr lang="en-US" dirty="0">
              <a:latin typeface="Times New Roman" panose="02020603050405020304" pitchFamily="18" charset="0"/>
              <a:cs typeface="Times New Roman" panose="02020603050405020304" pitchFamily="18" charset="0"/>
            </a:endParaRPr>
          </a:p>
          <a:p>
            <a:endParaRPr lang="en-US" dirty="0"/>
          </a:p>
        </p:txBody>
      </p:sp>
      <p:sp>
        <p:nvSpPr>
          <p:cNvPr id="12" name="TextBox 11"/>
          <p:cNvSpPr txBox="1"/>
          <p:nvPr/>
        </p:nvSpPr>
        <p:spPr>
          <a:xfrm>
            <a:off x="4760794" y="1498368"/>
            <a:ext cx="3411940" cy="3816429"/>
          </a:xfrm>
          <a:prstGeom prst="rect">
            <a:avLst/>
          </a:prstGeom>
          <a:noFill/>
        </p:spPr>
        <p:txBody>
          <a:bodyPr wrap="square" rtlCol="0">
            <a:spAutoFit/>
          </a:bodyPr>
          <a:lstStyle/>
          <a:p>
            <a:pPr marL="285750" indent="-285750">
              <a:buFont typeface="Arial" panose="020B0604020202020204" pitchFamily="34" charset="0"/>
              <a:buChar char="•"/>
            </a:pPr>
            <a:endParaRPr lang="en-US" sz="2400" dirty="0" smtClean="0">
              <a:latin typeface="Calibri" panose="020F0502020204030204" pitchFamily="34" charset="0"/>
            </a:endParaRPr>
          </a:p>
          <a:p>
            <a:pPr marL="285750" indent="-285750">
              <a:buFont typeface="Arial" panose="020B0604020202020204" pitchFamily="34" charset="0"/>
              <a:buChar char="•"/>
            </a:pPr>
            <a:endParaRPr lang="en-US" sz="2000" dirty="0" smtClean="0">
              <a:latin typeface="Calibri" panose="020F0502020204030204" pitchFamily="34" charset="0"/>
            </a:endParaRPr>
          </a:p>
          <a:p>
            <a:pPr marL="285750" indent="-285750">
              <a:buFont typeface="Arial" panose="020B0604020202020204" pitchFamily="34" charset="0"/>
              <a:buChar char="•"/>
            </a:pPr>
            <a:r>
              <a:rPr lang="en-US" sz="2000" dirty="0" smtClean="0">
                <a:solidFill>
                  <a:srgbClr val="2D3E50"/>
                </a:solidFill>
                <a:latin typeface="Arial" panose="020B0604020202020204" pitchFamily="34" charset="0"/>
                <a:cs typeface="Arial" panose="020B0604020202020204" pitchFamily="34" charset="0"/>
              </a:rPr>
              <a:t>Thousands </a:t>
            </a:r>
            <a:r>
              <a:rPr lang="en-US" sz="2000" dirty="0">
                <a:solidFill>
                  <a:srgbClr val="2D3E50"/>
                </a:solidFill>
                <a:latin typeface="Arial" panose="020B0604020202020204" pitchFamily="34" charset="0"/>
                <a:cs typeface="Arial" panose="020B0604020202020204" pitchFamily="34" charset="0"/>
              </a:rPr>
              <a:t>of </a:t>
            </a:r>
            <a:r>
              <a:rPr lang="en-US" sz="2000" dirty="0" smtClean="0">
                <a:solidFill>
                  <a:srgbClr val="2D3E50"/>
                </a:solidFill>
                <a:latin typeface="Arial" panose="020B0604020202020204" pitchFamily="34" charset="0"/>
                <a:cs typeface="Arial" panose="020B0604020202020204" pitchFamily="34" charset="0"/>
              </a:rPr>
              <a:t>refugees </a:t>
            </a:r>
            <a:r>
              <a:rPr lang="en-US" sz="2000" dirty="0">
                <a:solidFill>
                  <a:srgbClr val="2D3E50"/>
                </a:solidFill>
                <a:latin typeface="Arial" panose="020B0604020202020204" pitchFamily="34" charset="0"/>
                <a:cs typeface="Arial" panose="020B0604020202020204" pitchFamily="34" charset="0"/>
              </a:rPr>
              <a:t>opposed to the Vietnamese occupation fled the </a:t>
            </a:r>
            <a:r>
              <a:rPr lang="en-US" sz="2000" dirty="0" smtClean="0">
                <a:solidFill>
                  <a:srgbClr val="2D3E50"/>
                </a:solidFill>
                <a:latin typeface="Arial" panose="020B0604020202020204" pitchFamily="34" charset="0"/>
                <a:cs typeface="Arial" panose="020B0604020202020204" pitchFamily="34" charset="0"/>
              </a:rPr>
              <a:t>country</a:t>
            </a:r>
          </a:p>
          <a:p>
            <a:pPr marL="285750" indent="-285750">
              <a:buFont typeface="Arial" panose="020B0604020202020204" pitchFamily="34" charset="0"/>
              <a:buChar char="•"/>
            </a:pPr>
            <a:endParaRPr lang="en-US" sz="2000" dirty="0" smtClean="0">
              <a:solidFill>
                <a:srgbClr val="2D3E5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solidFill>
                  <a:srgbClr val="2D3E50"/>
                </a:solidFill>
                <a:latin typeface="Arial" panose="020B0604020202020204" pitchFamily="34" charset="0"/>
                <a:cs typeface="Arial" panose="020B0604020202020204" pitchFamily="34" charset="0"/>
              </a:rPr>
              <a:t>Khmer Rouge soldiers did not surrender, but fled to </a:t>
            </a:r>
            <a:r>
              <a:rPr lang="en-US" sz="2000" dirty="0" err="1" smtClean="0">
                <a:solidFill>
                  <a:srgbClr val="2D3E50"/>
                </a:solidFill>
                <a:latin typeface="Arial" panose="020B0604020202020204" pitchFamily="34" charset="0"/>
                <a:cs typeface="Arial" panose="020B0604020202020204" pitchFamily="34" charset="0"/>
              </a:rPr>
              <a:t>Pailin</a:t>
            </a:r>
            <a:r>
              <a:rPr lang="en-US" sz="2000" dirty="0" smtClean="0">
                <a:solidFill>
                  <a:srgbClr val="2D3E50"/>
                </a:solidFill>
                <a:latin typeface="Arial" panose="020B0604020202020204" pitchFamily="34" charset="0"/>
                <a:cs typeface="Arial" panose="020B0604020202020204" pitchFamily="34" charset="0"/>
              </a:rPr>
              <a:t> near the border with Thailand</a:t>
            </a:r>
          </a:p>
          <a:p>
            <a:endParaRPr lang="en-US" dirty="0">
              <a:latin typeface="Calibri" panose="020F0502020204030204" pitchFamily="34" charset="0"/>
            </a:endParaRPr>
          </a:p>
        </p:txBody>
      </p:sp>
      <p:sp>
        <p:nvSpPr>
          <p:cNvPr id="8" name="Rectangle 7"/>
          <p:cNvSpPr/>
          <p:nvPr/>
        </p:nvSpPr>
        <p:spPr>
          <a:xfrm>
            <a:off x="616441" y="6004289"/>
            <a:ext cx="3865870" cy="215444"/>
          </a:xfrm>
          <a:prstGeom prst="rect">
            <a:avLst/>
          </a:prstGeom>
          <a:noFill/>
        </p:spPr>
        <p:txBody>
          <a:bodyPr wrap="square">
            <a:spAutoFit/>
          </a:bodyPr>
          <a:lstStyle/>
          <a:p>
            <a:pPr algn="r"/>
            <a:r>
              <a:rPr lang="en-US" sz="800" i="1" dirty="0" smtClean="0">
                <a:solidFill>
                  <a:srgbClr val="FFFFFF"/>
                </a:solidFill>
                <a:latin typeface="Calibri"/>
                <a:cs typeface="Calibri"/>
              </a:rPr>
              <a:t>Source: </a:t>
            </a:r>
            <a:r>
              <a:rPr lang="en-US" sz="800" dirty="0">
                <a:solidFill>
                  <a:srgbClr val="FFFFFF"/>
                </a:solidFill>
                <a:latin typeface="Calibri"/>
                <a:cs typeface="Calibri"/>
              </a:rPr>
              <a:t>AP Photo </a:t>
            </a:r>
          </a:p>
        </p:txBody>
      </p:sp>
    </p:spTree>
    <p:extLst>
      <p:ext uri="{BB962C8B-B14F-4D97-AF65-F5344CB8AC3E}">
        <p14:creationId xmlns:p14="http://schemas.microsoft.com/office/powerpoint/2010/main" val="960192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300" dirty="0" smtClean="0"/>
              <a:t>THE KILLING FIELDS</a:t>
            </a:r>
            <a:endParaRPr lang="en-US" sz="2300" dirty="0"/>
          </a:p>
        </p:txBody>
      </p:sp>
      <p:sp>
        <p:nvSpPr>
          <p:cNvPr id="7" name="Content Placeholder 6"/>
          <p:cNvSpPr>
            <a:spLocks noGrp="1"/>
          </p:cNvSpPr>
          <p:nvPr>
            <p:ph sz="half" idx="2"/>
          </p:nvPr>
        </p:nvSpPr>
        <p:spPr>
          <a:xfrm>
            <a:off x="5484440" y="1513339"/>
            <a:ext cx="3287420" cy="4639240"/>
          </a:xfrm>
        </p:spPr>
        <p:txBody>
          <a:bodyPr>
            <a:normAutofit fontScale="85000" lnSpcReduction="10000"/>
          </a:bodyPr>
          <a:lstStyle/>
          <a:p>
            <a:pPr marL="0" indent="0">
              <a:lnSpc>
                <a:spcPts val="2500"/>
              </a:lnSpc>
              <a:spcBef>
                <a:spcPts val="1200"/>
              </a:spcBef>
              <a:buNone/>
            </a:pPr>
            <a:r>
              <a:rPr lang="en-US" dirty="0" smtClean="0">
                <a:latin typeface="Arial" panose="020B0604020202020204" pitchFamily="34" charset="0"/>
                <a:cs typeface="Arial" panose="020B0604020202020204" pitchFamily="34" charset="0"/>
              </a:rPr>
              <a:t>“Genocide and Famine in Cambodia”</a:t>
            </a:r>
          </a:p>
          <a:p>
            <a:pPr marL="0" indent="0">
              <a:lnSpc>
                <a:spcPts val="2500"/>
              </a:lnSpc>
              <a:spcBef>
                <a:spcPts val="1200"/>
              </a:spcBef>
              <a:buNone/>
            </a:pPr>
            <a:r>
              <a:rPr lang="en-US" dirty="0" smtClean="0">
                <a:latin typeface="Arial" panose="020B0604020202020204" pitchFamily="34" charset="0"/>
                <a:cs typeface="Arial" panose="020B0604020202020204" pitchFamily="34" charset="0"/>
              </a:rPr>
              <a:t>CBC’s </a:t>
            </a:r>
            <a:r>
              <a:rPr lang="en-US" i="1" dirty="0" smtClean="0">
                <a:latin typeface="Arial" panose="020B0604020202020204" pitchFamily="34" charset="0"/>
                <a:cs typeface="Arial" panose="020B0604020202020204" pitchFamily="34" charset="0"/>
              </a:rPr>
              <a:t>The National</a:t>
            </a:r>
            <a:r>
              <a:rPr lang="en-US" dirty="0" smtClean="0">
                <a:latin typeface="Arial" panose="020B0604020202020204" pitchFamily="34" charset="0"/>
                <a:cs typeface="Arial" panose="020B0604020202020204" pitchFamily="34" charset="0"/>
              </a:rPr>
              <a:t>, October 16, 1979</a:t>
            </a:r>
          </a:p>
          <a:p>
            <a:pPr marL="0" indent="0">
              <a:lnSpc>
                <a:spcPts val="2500"/>
              </a:lnSpc>
              <a:spcBef>
                <a:spcPts val="1200"/>
              </a:spcBef>
              <a:buNone/>
            </a:pPr>
            <a:r>
              <a:rPr lang="en-US" dirty="0" smtClean="0">
                <a:latin typeface="Arial" panose="020B0604020202020204" pitchFamily="34" charset="0"/>
                <a:cs typeface="Arial" panose="020B0604020202020204" pitchFamily="34" charset="0"/>
              </a:rPr>
              <a:t>“There’s no question that this is probably the worst tragedy that we have been faced with since the Second World War. There’s no question about it.”</a:t>
            </a:r>
            <a:endParaRPr lang="en-US" dirty="0">
              <a:latin typeface="Arial" panose="020B0604020202020204" pitchFamily="34" charset="0"/>
              <a:cs typeface="Arial" panose="020B0604020202020204" pitchFamily="34" charset="0"/>
            </a:endParaRPr>
          </a:p>
          <a:p>
            <a:pPr marL="0" indent="0">
              <a:lnSpc>
                <a:spcPts val="2500"/>
              </a:lnSpc>
              <a:spcBef>
                <a:spcPts val="1200"/>
              </a:spcBef>
              <a:buNone/>
            </a:pPr>
            <a:r>
              <a:rPr lang="en-US" dirty="0" smtClean="0">
                <a:latin typeface="Arial" panose="020B0604020202020204" pitchFamily="34" charset="0"/>
                <a:cs typeface="Arial" panose="020B0604020202020204" pitchFamily="34" charset="0"/>
              </a:rPr>
              <a:t>George Weber, Canadian Red Cross</a:t>
            </a:r>
          </a:p>
          <a:p>
            <a:endParaRPr lang="en-US" sz="2000" dirty="0"/>
          </a:p>
        </p:txBody>
      </p:sp>
      <p:pic>
        <p:nvPicPr>
          <p:cNvPr id="9" name="Picture Placeholder 8">
            <a:hlinkClick r:id="rId3"/>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64531" y="1477925"/>
            <a:ext cx="4966140" cy="4387575"/>
          </a:xfrm>
          <a:ln w="19050">
            <a:solidFill>
              <a:srgbClr val="FF3D2E"/>
            </a:solidFill>
          </a:ln>
        </p:spPr>
      </p:pic>
    </p:spTree>
    <p:extLst>
      <p:ext uri="{BB962C8B-B14F-4D97-AF65-F5344CB8AC3E}">
        <p14:creationId xmlns:p14="http://schemas.microsoft.com/office/powerpoint/2010/main" val="4124067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7263" t="8579" r="7263"/>
          <a:stretch/>
        </p:blipFill>
        <p:spPr>
          <a:xfrm>
            <a:off x="0" y="0"/>
            <a:ext cx="9144000" cy="7335063"/>
          </a:xfrm>
          <a:prstGeom prst="rect">
            <a:avLst/>
          </a:prstGeom>
          <a:solidFill>
            <a:schemeClr val="bg1"/>
          </a:solidFill>
          <a:ln w="19050">
            <a:solidFill>
              <a:srgbClr val="FF3D2E"/>
            </a:solidFill>
          </a:ln>
        </p:spPr>
      </p:pic>
      <p:sp>
        <p:nvSpPr>
          <p:cNvPr id="4" name="Title 3"/>
          <p:cNvSpPr>
            <a:spLocks noGrp="1"/>
          </p:cNvSpPr>
          <p:nvPr>
            <p:ph type="title"/>
          </p:nvPr>
        </p:nvSpPr>
        <p:spPr>
          <a:xfrm>
            <a:off x="447537" y="74947"/>
            <a:ext cx="5300111" cy="471808"/>
          </a:xfrm>
        </p:spPr>
        <p:txBody>
          <a:bodyPr>
            <a:normAutofit/>
          </a:bodyPr>
          <a:lstStyle/>
          <a:p>
            <a:r>
              <a:rPr lang="en-US" sz="2300" dirty="0" smtClean="0"/>
              <a:t>Where is Cambodia?</a:t>
            </a:r>
            <a:endParaRPr lang="en-US" sz="2300" dirty="0"/>
          </a:p>
        </p:txBody>
      </p:sp>
      <p:sp>
        <p:nvSpPr>
          <p:cNvPr id="3" name="Rectangle 2"/>
          <p:cNvSpPr/>
          <p:nvPr/>
        </p:nvSpPr>
        <p:spPr>
          <a:xfrm>
            <a:off x="-360852" y="791852"/>
            <a:ext cx="12763753" cy="9040021"/>
          </a:xfrm>
          <a:prstGeom prst="rect">
            <a:avLst/>
          </a:prstGeom>
          <a:gradFill flip="none" rotWithShape="1">
            <a:gsLst>
              <a:gs pos="81000">
                <a:schemeClr val="bg1"/>
              </a:gs>
              <a:gs pos="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447537" y="3667531"/>
            <a:ext cx="3314857" cy="3716208"/>
          </a:xfrm>
        </p:spPr>
        <p:txBody>
          <a:bodyPr>
            <a:normAutofit/>
          </a:bodyPr>
          <a:lstStyle/>
          <a:p>
            <a:pPr>
              <a:lnSpc>
                <a:spcPts val="2600"/>
              </a:lnSpc>
              <a:spcBef>
                <a:spcPts val="1800"/>
              </a:spcBef>
            </a:pPr>
            <a:r>
              <a:rPr lang="en-US" sz="2000" spc="10" dirty="0" smtClean="0"/>
              <a:t>Mainland Southeast Asia</a:t>
            </a:r>
            <a:endParaRPr lang="en-US" sz="2000" spc="10" dirty="0"/>
          </a:p>
          <a:p>
            <a:pPr>
              <a:lnSpc>
                <a:spcPts val="2600"/>
              </a:lnSpc>
              <a:spcBef>
                <a:spcPts val="1800"/>
              </a:spcBef>
            </a:pPr>
            <a:r>
              <a:rPr lang="en-CA" sz="2000" spc="10" dirty="0"/>
              <a:t>181,000 </a:t>
            </a:r>
            <a:r>
              <a:rPr lang="en-CA" sz="2000" spc="10" dirty="0" err="1"/>
              <a:t>sq</a:t>
            </a:r>
            <a:r>
              <a:rPr lang="en-CA" sz="2000" spc="10" dirty="0"/>
              <a:t> km </a:t>
            </a:r>
            <a:r>
              <a:rPr lang="en-CA" sz="2000" spc="10" dirty="0" smtClean="0"/>
              <a:t/>
            </a:r>
            <a:br>
              <a:rPr lang="en-CA" sz="2000" spc="10" dirty="0" smtClean="0"/>
            </a:br>
            <a:r>
              <a:rPr lang="en-CA" sz="2000" i="1" spc="10" dirty="0" smtClean="0"/>
              <a:t>(</a:t>
            </a:r>
            <a:r>
              <a:rPr lang="en-CA" sz="2000" i="1" spc="10" dirty="0"/>
              <a:t>BC 925,000 </a:t>
            </a:r>
            <a:r>
              <a:rPr lang="en-CA" sz="2000" i="1" spc="10" dirty="0" err="1"/>
              <a:t>sq</a:t>
            </a:r>
            <a:r>
              <a:rPr lang="en-CA" sz="2000" i="1" spc="10" dirty="0"/>
              <a:t> </a:t>
            </a:r>
            <a:r>
              <a:rPr lang="en-CA" sz="2000" i="1" spc="10" dirty="0" smtClean="0"/>
              <a:t>km)</a:t>
            </a:r>
            <a:endParaRPr lang="en-CA" sz="2000" i="1" spc="10" dirty="0"/>
          </a:p>
          <a:p>
            <a:pPr>
              <a:lnSpc>
                <a:spcPts val="2600"/>
              </a:lnSpc>
              <a:spcBef>
                <a:spcPts val="1800"/>
              </a:spcBef>
            </a:pPr>
            <a:r>
              <a:rPr lang="en-US" sz="2000" spc="10" dirty="0" smtClean="0"/>
              <a:t>15 million people today </a:t>
            </a:r>
          </a:p>
          <a:p>
            <a:pPr>
              <a:lnSpc>
                <a:spcPts val="2600"/>
              </a:lnSpc>
              <a:spcBef>
                <a:spcPts val="1800"/>
              </a:spcBef>
            </a:pPr>
            <a:r>
              <a:rPr lang="en-US" sz="2000" spc="10" dirty="0" smtClean="0"/>
              <a:t>7 million people in 1975</a:t>
            </a:r>
            <a:endParaRPr lang="en-CA" sz="2000" spc="10" dirty="0" smtClean="0"/>
          </a:p>
          <a:p>
            <a:pPr marL="0" indent="0">
              <a:buNone/>
            </a:pPr>
            <a:endParaRPr lang="en-US" sz="2000" dirty="0" smtClean="0"/>
          </a:p>
          <a:p>
            <a:pPr marL="0" indent="0">
              <a:buNone/>
            </a:pPr>
            <a:endParaRPr lang="en-US" sz="2000" dirty="0"/>
          </a:p>
          <a:p>
            <a:pPr marL="0" indent="0">
              <a:buNone/>
            </a:pPr>
            <a:endParaRPr lang="en-US" sz="2000" dirty="0" smtClean="0"/>
          </a:p>
          <a:p>
            <a:endParaRPr lang="en-US" dirty="0"/>
          </a:p>
        </p:txBody>
      </p:sp>
      <p:sp>
        <p:nvSpPr>
          <p:cNvPr id="7" name="Rectangle 6"/>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p:cNvSpPr txBox="1">
            <a:spLocks/>
          </p:cNvSpPr>
          <p:nvPr/>
        </p:nvSpPr>
        <p:spPr>
          <a:xfrm>
            <a:off x="720914" y="178642"/>
            <a:ext cx="5300111" cy="471808"/>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cap="all" dirty="0" smtClean="0"/>
              <a:t>Where is Cambodia?</a:t>
            </a:r>
            <a:endParaRPr lang="en-US" sz="2300" cap="all" dirty="0"/>
          </a:p>
        </p:txBody>
      </p:sp>
    </p:spTree>
    <p:extLst>
      <p:ext uri="{BB962C8B-B14F-4D97-AF65-F5344CB8AC3E}">
        <p14:creationId xmlns:p14="http://schemas.microsoft.com/office/powerpoint/2010/main" val="4098285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32293"/>
            <a:ext cx="6956612" cy="471808"/>
          </a:xfrm>
        </p:spPr>
        <p:txBody>
          <a:bodyPr>
            <a:normAutofit/>
          </a:bodyPr>
          <a:lstStyle/>
          <a:p>
            <a:r>
              <a:rPr lang="en-US" sz="2300" dirty="0" smtClean="0"/>
              <a:t>MARRIAGE UNDER THE KHMER ROUGE</a:t>
            </a:r>
            <a:endParaRPr lang="en-US" sz="2300" dirty="0"/>
          </a:p>
        </p:txBody>
      </p:sp>
      <p:pic>
        <p:nvPicPr>
          <p:cNvPr id="7" name="Content Placeholder 6">
            <a:hlinkClick r:id="rId3"/>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62000" y="1306513"/>
            <a:ext cx="7543800" cy="4798452"/>
          </a:xfrm>
          <a:ln w="19050">
            <a:solidFill>
              <a:srgbClr val="FF3D2E"/>
            </a:solidFill>
          </a:ln>
        </p:spPr>
      </p:pic>
    </p:spTree>
    <p:extLst>
      <p:ext uri="{BB962C8B-B14F-4D97-AF65-F5344CB8AC3E}">
        <p14:creationId xmlns:p14="http://schemas.microsoft.com/office/powerpoint/2010/main" val="371870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6568" y="1241352"/>
            <a:ext cx="7785623" cy="4793620"/>
          </a:xfrm>
          <a:prstGeom prst="rect">
            <a:avLst/>
          </a:prstGeom>
        </p:spPr>
        <p:txBody>
          <a:bodyPr wrap="square">
            <a:spAutoFit/>
          </a:bodyPr>
          <a:lstStyle/>
          <a:p>
            <a:pPr>
              <a:lnSpc>
                <a:spcPts val="2800"/>
              </a:lnSpc>
            </a:pPr>
            <a:r>
              <a:rPr lang="en-US" altLang="en-US" sz="2000" dirty="0">
                <a:solidFill>
                  <a:srgbClr val="2D3E50"/>
                </a:solidFill>
                <a:latin typeface="Arial" panose="020B0604020202020204" pitchFamily="34" charset="0"/>
                <a:cs typeface="Arial" panose="020B0604020202020204" pitchFamily="34" charset="0"/>
              </a:rPr>
              <a:t>The </a:t>
            </a:r>
            <a:r>
              <a:rPr lang="en-US" altLang="en-US" sz="2000" b="1" dirty="0">
                <a:solidFill>
                  <a:srgbClr val="2D3E50"/>
                </a:solidFill>
                <a:latin typeface="Arial" panose="020B0604020202020204" pitchFamily="34" charset="0"/>
                <a:cs typeface="Arial" panose="020B0604020202020204" pitchFamily="34" charset="0"/>
              </a:rPr>
              <a:t>Convention </a:t>
            </a:r>
            <a:r>
              <a:rPr lang="en-US" altLang="en-US" sz="2000" b="1" dirty="0" smtClean="0">
                <a:solidFill>
                  <a:srgbClr val="2D3E50"/>
                </a:solidFill>
                <a:latin typeface="Arial" panose="020B0604020202020204" pitchFamily="34" charset="0"/>
                <a:cs typeface="Arial" panose="020B0604020202020204" pitchFamily="34" charset="0"/>
              </a:rPr>
              <a:t>on the Prevention and Punishment of the Crime of Genocide </a:t>
            </a:r>
            <a:r>
              <a:rPr lang="en-US" altLang="en-US" sz="2000" dirty="0" smtClean="0">
                <a:solidFill>
                  <a:srgbClr val="2D3E50"/>
                </a:solidFill>
                <a:latin typeface="Arial" panose="020B0604020202020204" pitchFamily="34" charset="0"/>
                <a:cs typeface="Arial" panose="020B0604020202020204" pitchFamily="34" charset="0"/>
              </a:rPr>
              <a:t>(1948) defines </a:t>
            </a:r>
            <a:r>
              <a:rPr lang="en-US" altLang="en-US" sz="2000" dirty="0">
                <a:solidFill>
                  <a:srgbClr val="2D3E50"/>
                </a:solidFill>
                <a:latin typeface="Arial" panose="020B0604020202020204" pitchFamily="34" charset="0"/>
                <a:cs typeface="Arial" panose="020B0604020202020204" pitchFamily="34" charset="0"/>
              </a:rPr>
              <a:t>genocide as any of the following acts committed with intent to destroy, in whole or in part</a:t>
            </a:r>
            <a:r>
              <a:rPr lang="en-US" altLang="en-US" sz="2000" dirty="0" smtClean="0">
                <a:solidFill>
                  <a:srgbClr val="2D3E50"/>
                </a:solidFill>
                <a:latin typeface="Arial" panose="020B0604020202020204" pitchFamily="34" charset="0"/>
                <a:cs typeface="Arial" panose="020B0604020202020204" pitchFamily="34" charset="0"/>
              </a:rPr>
              <a:t>,</a:t>
            </a:r>
            <a:br>
              <a:rPr lang="en-US" altLang="en-US" sz="2000" dirty="0" smtClean="0">
                <a:solidFill>
                  <a:srgbClr val="2D3E50"/>
                </a:solidFill>
                <a:latin typeface="Arial" panose="020B0604020202020204" pitchFamily="34" charset="0"/>
                <a:cs typeface="Arial" panose="020B0604020202020204" pitchFamily="34" charset="0"/>
              </a:rPr>
            </a:br>
            <a:r>
              <a:rPr lang="en-US" altLang="en-US" sz="2000" dirty="0" smtClean="0">
                <a:solidFill>
                  <a:srgbClr val="2D3E50"/>
                </a:solidFill>
                <a:latin typeface="Arial" panose="020B0604020202020204" pitchFamily="34" charset="0"/>
                <a:cs typeface="Arial" panose="020B0604020202020204" pitchFamily="34" charset="0"/>
              </a:rPr>
              <a:t>a </a:t>
            </a:r>
            <a:r>
              <a:rPr lang="en-US" altLang="en-US" sz="2000" dirty="0">
                <a:solidFill>
                  <a:srgbClr val="2D3E50"/>
                </a:solidFill>
                <a:latin typeface="Arial" panose="020B0604020202020204" pitchFamily="34" charset="0"/>
                <a:cs typeface="Arial" panose="020B0604020202020204" pitchFamily="34" charset="0"/>
              </a:rPr>
              <a:t>national, ethnical, racial or religious </a:t>
            </a:r>
            <a:r>
              <a:rPr lang="en-US" altLang="en-US" sz="2000" dirty="0" smtClean="0">
                <a:solidFill>
                  <a:srgbClr val="2D3E50"/>
                </a:solidFill>
                <a:latin typeface="Arial" panose="020B0604020202020204" pitchFamily="34" charset="0"/>
                <a:cs typeface="Arial" panose="020B0604020202020204" pitchFamily="34" charset="0"/>
              </a:rPr>
              <a:t>group:</a:t>
            </a:r>
            <a:endParaRPr lang="en-US" altLang="en-US" sz="1600" dirty="0">
              <a:solidFill>
                <a:srgbClr val="2D3E50"/>
              </a:solidFill>
              <a:latin typeface="Arial" panose="020B0604020202020204" pitchFamily="34" charset="0"/>
              <a:cs typeface="Arial" panose="020B0604020202020204" pitchFamily="34" charset="0"/>
            </a:endParaRPr>
          </a:p>
          <a:p>
            <a:endParaRPr lang="en-US" altLang="en-US" sz="800" dirty="0">
              <a:solidFill>
                <a:srgbClr val="2D3E50"/>
              </a:solidFill>
              <a:latin typeface="Arial" panose="020B0604020202020204" pitchFamily="34" charset="0"/>
              <a:cs typeface="Arial" panose="020B0604020202020204" pitchFamily="34" charset="0"/>
            </a:endParaRPr>
          </a:p>
          <a:p>
            <a:pPr marL="457200" indent="-457200">
              <a:lnSpc>
                <a:spcPts val="3500"/>
              </a:lnSpc>
              <a:buAutoNum type="alphaLcPeriod"/>
            </a:pPr>
            <a:r>
              <a:rPr lang="en-US" altLang="en-US" sz="2000" dirty="0" smtClean="0">
                <a:solidFill>
                  <a:srgbClr val="2D3E50"/>
                </a:solidFill>
                <a:latin typeface="Arial" panose="020B0604020202020204" pitchFamily="34" charset="0"/>
                <a:cs typeface="Arial" panose="020B0604020202020204" pitchFamily="34" charset="0"/>
              </a:rPr>
              <a:t>Killing members of the group;</a:t>
            </a:r>
          </a:p>
          <a:p>
            <a:pPr marL="457200" indent="-457200">
              <a:lnSpc>
                <a:spcPts val="3500"/>
              </a:lnSpc>
              <a:buAutoNum type="alphaLcPeriod"/>
            </a:pPr>
            <a:r>
              <a:rPr lang="en-US" altLang="en-US" sz="2000" dirty="0" smtClean="0">
                <a:solidFill>
                  <a:srgbClr val="2D3E50"/>
                </a:solidFill>
                <a:latin typeface="Arial" panose="020B0604020202020204" pitchFamily="34" charset="0"/>
                <a:cs typeface="Arial" panose="020B0604020202020204" pitchFamily="34" charset="0"/>
              </a:rPr>
              <a:t>Causing serious bodily or mental harm to members of the group;</a:t>
            </a:r>
            <a:endParaRPr lang="en-US" altLang="en-US" sz="2000" dirty="0">
              <a:solidFill>
                <a:srgbClr val="2D3E50"/>
              </a:solidFill>
              <a:latin typeface="Arial" panose="020B0604020202020204" pitchFamily="34" charset="0"/>
              <a:cs typeface="Arial" panose="020B0604020202020204" pitchFamily="34" charset="0"/>
            </a:endParaRPr>
          </a:p>
          <a:p>
            <a:pPr marL="457200" indent="-457200">
              <a:lnSpc>
                <a:spcPts val="3500"/>
              </a:lnSpc>
              <a:buAutoNum type="alphaLcPeriod"/>
            </a:pPr>
            <a:r>
              <a:rPr lang="en-US" altLang="en-US" sz="2000" dirty="0" smtClean="0">
                <a:solidFill>
                  <a:srgbClr val="2D3E50"/>
                </a:solidFill>
                <a:latin typeface="Arial" panose="020B0604020202020204" pitchFamily="34" charset="0"/>
                <a:cs typeface="Arial" panose="020B0604020202020204" pitchFamily="34" charset="0"/>
              </a:rPr>
              <a:t>Deliberately inflicting on the group conditions of life calculated to bring about its physical destruction in whole or in part; </a:t>
            </a:r>
            <a:endParaRPr lang="en-US" altLang="en-US" sz="2000" dirty="0">
              <a:solidFill>
                <a:srgbClr val="2D3E50"/>
              </a:solidFill>
              <a:latin typeface="Arial" panose="020B0604020202020204" pitchFamily="34" charset="0"/>
              <a:cs typeface="Arial" panose="020B0604020202020204" pitchFamily="34" charset="0"/>
            </a:endParaRPr>
          </a:p>
          <a:p>
            <a:pPr marL="457200" indent="-457200">
              <a:lnSpc>
                <a:spcPts val="3500"/>
              </a:lnSpc>
              <a:buAutoNum type="alphaLcPeriod"/>
            </a:pPr>
            <a:r>
              <a:rPr lang="en-US" altLang="en-US" sz="2000" dirty="0" smtClean="0">
                <a:solidFill>
                  <a:srgbClr val="2D3E50"/>
                </a:solidFill>
                <a:latin typeface="Arial" panose="020B0604020202020204" pitchFamily="34" charset="0"/>
                <a:cs typeface="Arial" panose="020B0604020202020204" pitchFamily="34" charset="0"/>
              </a:rPr>
              <a:t>Imposing measures intended to prevent births within the group;</a:t>
            </a:r>
            <a:endParaRPr lang="en-US" altLang="en-US" sz="2000" dirty="0">
              <a:solidFill>
                <a:srgbClr val="2D3E50"/>
              </a:solidFill>
              <a:latin typeface="Arial" panose="020B0604020202020204" pitchFamily="34" charset="0"/>
              <a:cs typeface="Arial" panose="020B0604020202020204" pitchFamily="34" charset="0"/>
            </a:endParaRPr>
          </a:p>
          <a:p>
            <a:pPr marL="457200" indent="-457200">
              <a:lnSpc>
                <a:spcPts val="3500"/>
              </a:lnSpc>
              <a:buAutoNum type="alphaLcPeriod"/>
            </a:pPr>
            <a:r>
              <a:rPr lang="en-US" altLang="en-US" sz="2000" dirty="0" smtClean="0">
                <a:solidFill>
                  <a:srgbClr val="2D3E50"/>
                </a:solidFill>
                <a:latin typeface="Arial" panose="020B0604020202020204" pitchFamily="34" charset="0"/>
                <a:cs typeface="Arial" panose="020B0604020202020204" pitchFamily="34" charset="0"/>
              </a:rPr>
              <a:t>Forcibly transferring children of the group to another group. </a:t>
            </a:r>
            <a:endParaRPr lang="en-US" sz="2000" dirty="0">
              <a:solidFill>
                <a:srgbClr val="2D3E50"/>
              </a:solidFill>
              <a:latin typeface="Arial" panose="020B0604020202020204" pitchFamily="34" charset="0"/>
              <a:cs typeface="Arial" panose="020B0604020202020204" pitchFamily="34" charset="0"/>
            </a:endParaRPr>
          </a:p>
        </p:txBody>
      </p:sp>
      <p:sp>
        <p:nvSpPr>
          <p:cNvPr id="7" name="Title 1"/>
          <p:cNvSpPr txBox="1">
            <a:spLocks/>
          </p:cNvSpPr>
          <p:nvPr/>
        </p:nvSpPr>
        <p:spPr>
          <a:xfrm>
            <a:off x="592833" y="243321"/>
            <a:ext cx="7713260" cy="471808"/>
          </a:xfrm>
          <a:prstGeom prst="rect">
            <a:avLst/>
          </a:prstGeom>
        </p:spPr>
        <p:txBody>
          <a:bodyPr>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atin typeface="Calibri" panose="020F0502020204030204" pitchFamily="34" charset="0"/>
              </a:rPr>
              <a:t>CAMBODIAN GENOCIDE: THE KILLING FIELDS</a:t>
            </a:r>
            <a:endParaRPr lang="en-US" sz="2400" dirty="0">
              <a:latin typeface="Calibri" panose="020F0502020204030204" pitchFamily="34" charset="0"/>
            </a:endParaRPr>
          </a:p>
        </p:txBody>
      </p:sp>
    </p:spTree>
    <p:extLst>
      <p:ext uri="{BB962C8B-B14F-4D97-AF65-F5344CB8AC3E}">
        <p14:creationId xmlns:p14="http://schemas.microsoft.com/office/powerpoint/2010/main" val="3739159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65" y="1055128"/>
            <a:ext cx="7793665" cy="5263151"/>
          </a:xfrm>
        </p:spPr>
        <p:txBody>
          <a:bodyPr>
            <a:normAutofit fontScale="70000" lnSpcReduction="20000"/>
          </a:bodyPr>
          <a:lstStyle/>
          <a:p>
            <a:pPr marL="0" indent="0">
              <a:buNone/>
            </a:pPr>
            <a:endParaRPr lang="en-US" dirty="0" smtClean="0"/>
          </a:p>
          <a:p>
            <a:pPr marL="0" indent="0">
              <a:spcBef>
                <a:spcPts val="600"/>
              </a:spcBef>
              <a:buNone/>
            </a:pPr>
            <a:endParaRPr lang="en-US" dirty="0"/>
          </a:p>
          <a:p>
            <a:pPr>
              <a:spcBef>
                <a:spcPts val="700"/>
              </a:spcBef>
            </a:pPr>
            <a:r>
              <a:rPr lang="en-US" sz="2900" dirty="0" err="1" smtClean="0">
                <a:latin typeface="Calibri" panose="020F0502020204030204" pitchFamily="34" charset="0"/>
                <a:cs typeface="Calibri" panose="020F0502020204030204" pitchFamily="34" charset="0"/>
              </a:rPr>
              <a:t>Coloroso</a:t>
            </a:r>
            <a:r>
              <a:rPr lang="en-US" sz="2900" dirty="0">
                <a:latin typeface="Calibri" panose="020F0502020204030204" pitchFamily="34" charset="0"/>
                <a:cs typeface="Calibri" panose="020F0502020204030204" pitchFamily="34" charset="0"/>
              </a:rPr>
              <a:t>, Barbara. </a:t>
            </a:r>
            <a:r>
              <a:rPr lang="en-US" sz="2900" i="1" dirty="0">
                <a:latin typeface="Calibri" panose="020F0502020204030204" pitchFamily="34" charset="0"/>
                <a:cs typeface="Calibri" panose="020F0502020204030204" pitchFamily="34" charset="0"/>
              </a:rPr>
              <a:t>Extraordinary Evil: A Brief History of Genocide</a:t>
            </a:r>
            <a:r>
              <a:rPr lang="en-US" sz="2900" dirty="0">
                <a:latin typeface="Calibri" panose="020F0502020204030204" pitchFamily="34" charset="0"/>
                <a:cs typeface="Calibri" panose="020F0502020204030204" pitchFamily="34" charset="0"/>
              </a:rPr>
              <a:t>. Toronto, </a:t>
            </a:r>
            <a:r>
              <a:rPr lang="en-US" sz="2900" dirty="0" smtClean="0">
                <a:latin typeface="Calibri" panose="020F0502020204030204" pitchFamily="34" charset="0"/>
                <a:cs typeface="Calibri" panose="020F0502020204030204" pitchFamily="34" charset="0"/>
              </a:rPr>
              <a:t>ON: </a:t>
            </a:r>
            <a:r>
              <a:rPr lang="en-US" sz="2900" dirty="0">
                <a:latin typeface="Calibri" panose="020F0502020204030204" pitchFamily="34" charset="0"/>
                <a:cs typeface="Calibri" panose="020F0502020204030204" pitchFamily="34" charset="0"/>
              </a:rPr>
              <a:t>Viking Canada, 2007. Print</a:t>
            </a:r>
            <a:r>
              <a:rPr lang="en-US" sz="2900" dirty="0" smtClean="0">
                <a:latin typeface="Calibri" panose="020F0502020204030204" pitchFamily="34" charset="0"/>
                <a:cs typeface="Calibri" panose="020F0502020204030204" pitchFamily="34" charset="0"/>
              </a:rPr>
              <a:t>.</a:t>
            </a:r>
          </a:p>
          <a:p>
            <a:pPr>
              <a:spcBef>
                <a:spcPts val="700"/>
              </a:spcBef>
            </a:pPr>
            <a:r>
              <a:rPr lang="en-US" sz="2900" dirty="0" smtClean="0">
                <a:latin typeface="Calibri" panose="020F0502020204030204" pitchFamily="34" charset="0"/>
                <a:cs typeface="Calibri" panose="020F0502020204030204" pitchFamily="34" charset="0"/>
              </a:rPr>
              <a:t>Hinton, Alexander Laban,</a:t>
            </a:r>
            <a:r>
              <a:rPr lang="en-US" sz="2900" i="1" dirty="0">
                <a:latin typeface="Calibri" panose="020F0502020204030204" pitchFamily="34" charset="0"/>
                <a:cs typeface="Calibri" panose="020F0502020204030204" pitchFamily="34" charset="0"/>
              </a:rPr>
              <a:t> Why Did They Kill? Cambodia in the Shadow of </a:t>
            </a:r>
            <a:r>
              <a:rPr lang="en-US" sz="2900" i="1" dirty="0" smtClean="0">
                <a:latin typeface="Calibri" panose="020F0502020204030204" pitchFamily="34" charset="0"/>
                <a:cs typeface="Calibri" panose="020F0502020204030204" pitchFamily="34" charset="0"/>
              </a:rPr>
              <a:t>Genocide. </a:t>
            </a:r>
            <a:r>
              <a:rPr lang="en-US" sz="2900" dirty="0" smtClean="0">
                <a:latin typeface="Calibri" panose="020F0502020204030204" pitchFamily="34" charset="0"/>
                <a:cs typeface="Calibri" panose="020F0502020204030204" pitchFamily="34" charset="0"/>
              </a:rPr>
              <a:t>Berkley</a:t>
            </a:r>
            <a:r>
              <a:rPr lang="en-US" sz="2900" dirty="0">
                <a:latin typeface="Calibri" panose="020F0502020204030204" pitchFamily="34" charset="0"/>
                <a:cs typeface="Calibri" panose="020F0502020204030204" pitchFamily="34" charset="0"/>
              </a:rPr>
              <a:t>, CA: University of California Press, </a:t>
            </a:r>
            <a:r>
              <a:rPr lang="en-US" sz="2900" dirty="0" smtClean="0">
                <a:latin typeface="Calibri" panose="020F0502020204030204" pitchFamily="34" charset="0"/>
                <a:cs typeface="Calibri" panose="020F0502020204030204" pitchFamily="34" charset="0"/>
              </a:rPr>
              <a:t>2005, </a:t>
            </a:r>
            <a:r>
              <a:rPr lang="en-US" sz="2900" dirty="0">
                <a:latin typeface="Calibri" panose="020F0502020204030204" pitchFamily="34" charset="0"/>
                <a:cs typeface="Calibri" panose="020F0502020204030204" pitchFamily="34" charset="0"/>
              </a:rPr>
              <a:t>p. </a:t>
            </a:r>
            <a:r>
              <a:rPr lang="en-US" sz="2900" dirty="0" smtClean="0">
                <a:latin typeface="Calibri" panose="020F0502020204030204" pitchFamily="34" charset="0"/>
                <a:cs typeface="Calibri" panose="020F0502020204030204" pitchFamily="34" charset="0"/>
              </a:rPr>
              <a:t>168</a:t>
            </a:r>
          </a:p>
          <a:p>
            <a:pPr>
              <a:spcBef>
                <a:spcPts val="700"/>
              </a:spcBef>
            </a:pPr>
            <a:r>
              <a:rPr lang="en-US" sz="2900" dirty="0" smtClean="0">
                <a:latin typeface="Calibri" panose="020F0502020204030204" pitchFamily="34" charset="0"/>
                <a:cs typeface="Calibri" panose="020F0502020204030204" pitchFamily="34" charset="0"/>
              </a:rPr>
              <a:t>Jones</a:t>
            </a:r>
            <a:r>
              <a:rPr lang="en-US" sz="2900" dirty="0">
                <a:latin typeface="Calibri" panose="020F0502020204030204" pitchFamily="34" charset="0"/>
                <a:cs typeface="Calibri" panose="020F0502020204030204" pitchFamily="34" charset="0"/>
              </a:rPr>
              <a:t>, Adam. </a:t>
            </a:r>
            <a:r>
              <a:rPr lang="en-US" sz="2900" i="1" dirty="0">
                <a:latin typeface="Calibri" panose="020F0502020204030204" pitchFamily="34" charset="0"/>
                <a:cs typeface="Calibri" panose="020F0502020204030204" pitchFamily="34" charset="0"/>
              </a:rPr>
              <a:t>Genocide: A Comprehensive Introduction</a:t>
            </a:r>
            <a:r>
              <a:rPr lang="en-US" sz="2900" dirty="0">
                <a:latin typeface="Calibri" panose="020F0502020204030204" pitchFamily="34" charset="0"/>
                <a:cs typeface="Calibri" panose="020F0502020204030204" pitchFamily="34" charset="0"/>
              </a:rPr>
              <a:t>. London: Routledge, 2006. </a:t>
            </a:r>
            <a:r>
              <a:rPr lang="en-US" sz="2900" dirty="0" err="1" smtClean="0">
                <a:latin typeface="Calibri" panose="020F0502020204030204" pitchFamily="34" charset="0"/>
                <a:cs typeface="Calibri" panose="020F0502020204030204" pitchFamily="34" charset="0"/>
              </a:rPr>
              <a:t>Locard</a:t>
            </a:r>
            <a:r>
              <a:rPr lang="en-US" sz="2900" dirty="0">
                <a:latin typeface="Calibri" panose="020F0502020204030204" pitchFamily="34" charset="0"/>
                <a:cs typeface="Calibri" panose="020F0502020204030204" pitchFamily="34" charset="0"/>
              </a:rPr>
              <a:t>, Henri. </a:t>
            </a:r>
            <a:r>
              <a:rPr lang="en-US" sz="2900" i="1" dirty="0">
                <a:latin typeface="Calibri" panose="020F0502020204030204" pitchFamily="34" charset="0"/>
                <a:cs typeface="Calibri" panose="020F0502020204030204" pitchFamily="34" charset="0"/>
              </a:rPr>
              <a:t>Pol Pot's Little Red Book: The Sayings of </a:t>
            </a:r>
            <a:r>
              <a:rPr lang="en-US" sz="2900" i="1" dirty="0" err="1">
                <a:latin typeface="Calibri" panose="020F0502020204030204" pitchFamily="34" charset="0"/>
                <a:cs typeface="Calibri" panose="020F0502020204030204" pitchFamily="34" charset="0"/>
              </a:rPr>
              <a:t>Angkar</a:t>
            </a:r>
            <a:r>
              <a:rPr lang="en-US" sz="2900" i="1" dirty="0">
                <a:latin typeface="Calibri" panose="020F0502020204030204" pitchFamily="34" charset="0"/>
                <a:cs typeface="Calibri" panose="020F0502020204030204" pitchFamily="34" charset="0"/>
              </a:rPr>
              <a:t>.</a:t>
            </a:r>
            <a:r>
              <a:rPr lang="en-US" sz="2900" dirty="0">
                <a:latin typeface="Calibri" panose="020F0502020204030204" pitchFamily="34" charset="0"/>
                <a:cs typeface="Calibri" panose="020F0502020204030204" pitchFamily="34" charset="0"/>
              </a:rPr>
              <a:t> Chiang Mai: Silkworm Books, 2004.</a:t>
            </a:r>
          </a:p>
          <a:p>
            <a:pPr>
              <a:spcBef>
                <a:spcPts val="700"/>
              </a:spcBef>
            </a:pPr>
            <a:r>
              <a:rPr lang="en-US" sz="2900" dirty="0" err="1" smtClean="0">
                <a:latin typeface="Calibri" panose="020F0502020204030204" pitchFamily="34" charset="0"/>
                <a:cs typeface="Calibri" panose="020F0502020204030204" pitchFamily="34" charset="0"/>
              </a:rPr>
              <a:t>Ngor</a:t>
            </a:r>
            <a:r>
              <a:rPr lang="en-US" sz="2900" dirty="0">
                <a:latin typeface="Calibri" panose="020F0502020204030204" pitchFamily="34" charset="0"/>
                <a:cs typeface="Calibri" panose="020F0502020204030204" pitchFamily="34" charset="0"/>
              </a:rPr>
              <a:t>, </a:t>
            </a:r>
            <a:r>
              <a:rPr lang="en-US" sz="2900" dirty="0" err="1">
                <a:latin typeface="Calibri" panose="020F0502020204030204" pitchFamily="34" charset="0"/>
                <a:cs typeface="Calibri" panose="020F0502020204030204" pitchFamily="34" charset="0"/>
              </a:rPr>
              <a:t>Haing</a:t>
            </a:r>
            <a:r>
              <a:rPr lang="en-US" sz="2900" dirty="0">
                <a:latin typeface="Calibri" panose="020F0502020204030204" pitchFamily="34" charset="0"/>
                <a:cs typeface="Calibri" panose="020F0502020204030204" pitchFamily="34" charset="0"/>
              </a:rPr>
              <a:t>, Roger Warner, and </a:t>
            </a:r>
            <a:r>
              <a:rPr lang="en-US" sz="2900" dirty="0" err="1">
                <a:latin typeface="Calibri" panose="020F0502020204030204" pitchFamily="34" charset="0"/>
                <a:cs typeface="Calibri" panose="020F0502020204030204" pitchFamily="34" charset="0"/>
              </a:rPr>
              <a:t>Haing</a:t>
            </a:r>
            <a:r>
              <a:rPr lang="en-US" sz="2900" dirty="0">
                <a:latin typeface="Calibri" panose="020F0502020204030204" pitchFamily="34" charset="0"/>
                <a:cs typeface="Calibri" panose="020F0502020204030204" pitchFamily="34" charset="0"/>
              </a:rPr>
              <a:t> </a:t>
            </a:r>
            <a:r>
              <a:rPr lang="en-US" sz="2900" dirty="0" err="1">
                <a:latin typeface="Calibri" panose="020F0502020204030204" pitchFamily="34" charset="0"/>
                <a:cs typeface="Calibri" panose="020F0502020204030204" pitchFamily="34" charset="0"/>
              </a:rPr>
              <a:t>Ngor</a:t>
            </a:r>
            <a:r>
              <a:rPr lang="en-US" sz="2900" dirty="0">
                <a:latin typeface="Calibri" panose="020F0502020204030204" pitchFamily="34" charset="0"/>
                <a:cs typeface="Calibri" panose="020F0502020204030204" pitchFamily="34" charset="0"/>
              </a:rPr>
              <a:t>. </a:t>
            </a:r>
            <a:r>
              <a:rPr lang="en-US" sz="2900" i="1" dirty="0">
                <a:latin typeface="Calibri" panose="020F0502020204030204" pitchFamily="34" charset="0"/>
                <a:cs typeface="Calibri" panose="020F0502020204030204" pitchFamily="34" charset="0"/>
              </a:rPr>
              <a:t>Survival in the Killing Fields</a:t>
            </a:r>
            <a:r>
              <a:rPr lang="en-US" sz="2900" dirty="0">
                <a:latin typeface="Calibri" panose="020F0502020204030204" pitchFamily="34" charset="0"/>
                <a:cs typeface="Calibri" panose="020F0502020204030204" pitchFamily="34" charset="0"/>
              </a:rPr>
              <a:t>. New York: Carroll &amp; Graf, 2003. Print</a:t>
            </a:r>
            <a:r>
              <a:rPr lang="en-US" sz="2900" dirty="0" smtClean="0">
                <a:latin typeface="Calibri" panose="020F0502020204030204" pitchFamily="34" charset="0"/>
                <a:cs typeface="Calibri" panose="020F0502020204030204" pitchFamily="34" charset="0"/>
              </a:rPr>
              <a:t>.</a:t>
            </a:r>
          </a:p>
          <a:p>
            <a:pPr>
              <a:spcBef>
                <a:spcPts val="700"/>
              </a:spcBef>
            </a:pPr>
            <a:r>
              <a:rPr lang="en-US" sz="2900" dirty="0">
                <a:latin typeface="Calibri" panose="020F0502020204030204" pitchFamily="34" charset="0"/>
                <a:cs typeface="Calibri" panose="020F0502020204030204" pitchFamily="34" charset="0"/>
              </a:rPr>
              <a:t>Scream Bloody Murder. CNN. Christiane Amanpour. </a:t>
            </a:r>
            <a:r>
              <a:rPr lang="en-US" sz="2900" dirty="0">
                <a:latin typeface="Calibri" panose="020F0502020204030204" pitchFamily="34" charset="0"/>
                <a:cs typeface="Calibri" panose="020F0502020204030204" pitchFamily="34" charset="0"/>
                <a:hlinkClick r:id="rId2"/>
              </a:rPr>
              <a:t>http://www.cnn.com/SPECIALS/2008/scream.bloody.murder/</a:t>
            </a:r>
            <a:endParaRPr lang="en-US" sz="2900" dirty="0">
              <a:latin typeface="Calibri" panose="020F0502020204030204" pitchFamily="34" charset="0"/>
              <a:cs typeface="Calibri" panose="020F0502020204030204" pitchFamily="34" charset="0"/>
            </a:endParaRPr>
          </a:p>
          <a:p>
            <a:pPr>
              <a:spcBef>
                <a:spcPts val="700"/>
              </a:spcBef>
            </a:pPr>
            <a:r>
              <a:rPr lang="en-US" sz="2900" dirty="0">
                <a:latin typeface="Calibri" panose="020F0502020204030204" pitchFamily="34" charset="0"/>
                <a:cs typeface="Calibri" panose="020F0502020204030204" pitchFamily="34" charset="0"/>
              </a:rPr>
              <a:t>Springer, Jane. </a:t>
            </a:r>
            <a:r>
              <a:rPr lang="en-US" sz="2900" i="1" dirty="0">
                <a:latin typeface="Calibri" panose="020F0502020204030204" pitchFamily="34" charset="0"/>
                <a:cs typeface="Calibri" panose="020F0502020204030204" pitchFamily="34" charset="0"/>
              </a:rPr>
              <a:t>Genocide</a:t>
            </a:r>
            <a:r>
              <a:rPr lang="en-US" sz="2900" dirty="0">
                <a:latin typeface="Calibri" panose="020F0502020204030204" pitchFamily="34" charset="0"/>
                <a:cs typeface="Calibri" panose="020F0502020204030204" pitchFamily="34" charset="0"/>
              </a:rPr>
              <a:t>. Toronto: </a:t>
            </a:r>
            <a:r>
              <a:rPr lang="en-US" sz="2900" dirty="0" err="1">
                <a:latin typeface="Calibri" panose="020F0502020204030204" pitchFamily="34" charset="0"/>
                <a:cs typeface="Calibri" panose="020F0502020204030204" pitchFamily="34" charset="0"/>
              </a:rPr>
              <a:t>Groundwood</a:t>
            </a:r>
            <a:r>
              <a:rPr lang="en-US" sz="2900" dirty="0">
                <a:latin typeface="Calibri" panose="020F0502020204030204" pitchFamily="34" charset="0"/>
                <a:cs typeface="Calibri" panose="020F0502020204030204" pitchFamily="34" charset="0"/>
              </a:rPr>
              <a:t>, 2006</a:t>
            </a:r>
            <a:r>
              <a:rPr lang="en-US" sz="2900" dirty="0" smtClean="0">
                <a:latin typeface="Calibri" panose="020F0502020204030204" pitchFamily="34" charset="0"/>
                <a:cs typeface="Calibri" panose="020F0502020204030204" pitchFamily="34" charset="0"/>
              </a:rPr>
              <a:t>.</a:t>
            </a:r>
            <a:endParaRPr lang="en-US" sz="2900" dirty="0">
              <a:latin typeface="Calibri" panose="020F0502020204030204" pitchFamily="34" charset="0"/>
              <a:cs typeface="Calibri" panose="020F0502020204030204" pitchFamily="34" charset="0"/>
            </a:endParaRPr>
          </a:p>
          <a:p>
            <a:pPr>
              <a:spcBef>
                <a:spcPts val="700"/>
              </a:spcBef>
            </a:pPr>
            <a:r>
              <a:rPr lang="en-US" sz="2900" i="1" dirty="0">
                <a:latin typeface="Calibri" panose="020F0502020204030204" pitchFamily="34" charset="0"/>
                <a:cs typeface="Calibri" panose="020F0502020204030204" pitchFamily="34" charset="0"/>
              </a:rPr>
              <a:t>The Killing Fields</a:t>
            </a:r>
            <a:r>
              <a:rPr lang="en-US" sz="2900" dirty="0">
                <a:latin typeface="Calibri" panose="020F0502020204030204" pitchFamily="34" charset="0"/>
                <a:cs typeface="Calibri" panose="020F0502020204030204" pitchFamily="34" charset="0"/>
              </a:rPr>
              <a:t>. Dir. Roland </a:t>
            </a:r>
            <a:r>
              <a:rPr lang="en-US" sz="2900" dirty="0" err="1">
                <a:latin typeface="Calibri" panose="020F0502020204030204" pitchFamily="34" charset="0"/>
                <a:cs typeface="Calibri" panose="020F0502020204030204" pitchFamily="34" charset="0"/>
              </a:rPr>
              <a:t>Joffe</a:t>
            </a:r>
            <a:r>
              <a:rPr lang="en-US" sz="2900" dirty="0">
                <a:latin typeface="Calibri" panose="020F0502020204030204" pitchFamily="34" charset="0"/>
                <a:cs typeface="Calibri" panose="020F0502020204030204" pitchFamily="34" charset="0"/>
              </a:rPr>
              <a:t>. Perf. Sam Waterston and Dr. </a:t>
            </a:r>
            <a:r>
              <a:rPr lang="en-US" sz="2900" dirty="0" err="1">
                <a:latin typeface="Calibri" panose="020F0502020204030204" pitchFamily="34" charset="0"/>
                <a:cs typeface="Calibri" panose="020F0502020204030204" pitchFamily="34" charset="0"/>
              </a:rPr>
              <a:t>Haing</a:t>
            </a:r>
            <a:r>
              <a:rPr lang="en-US" sz="2900" dirty="0">
                <a:latin typeface="Calibri" panose="020F0502020204030204" pitchFamily="34" charset="0"/>
                <a:cs typeface="Calibri" panose="020F0502020204030204" pitchFamily="34" charset="0"/>
              </a:rPr>
              <a:t> S. </a:t>
            </a:r>
            <a:r>
              <a:rPr lang="en-US" sz="2900" dirty="0" err="1">
                <a:latin typeface="Calibri" panose="020F0502020204030204" pitchFamily="34" charset="0"/>
                <a:cs typeface="Calibri" panose="020F0502020204030204" pitchFamily="34" charset="0"/>
              </a:rPr>
              <a:t>Ngor</a:t>
            </a:r>
            <a:r>
              <a:rPr lang="en-US" sz="2900" dirty="0">
                <a:latin typeface="Calibri" panose="020F0502020204030204" pitchFamily="34" charset="0"/>
                <a:cs typeface="Calibri" panose="020F0502020204030204" pitchFamily="34" charset="0"/>
              </a:rPr>
              <a:t>. Warner Bros., 1985. DVD. </a:t>
            </a:r>
          </a:p>
          <a:p>
            <a:pPr>
              <a:spcBef>
                <a:spcPts val="700"/>
              </a:spcBef>
            </a:pPr>
            <a:r>
              <a:rPr lang="en-US" sz="2900" dirty="0" smtClean="0">
                <a:latin typeface="Calibri" panose="020F0502020204030204" pitchFamily="34" charset="0"/>
                <a:cs typeface="Calibri" panose="020F0502020204030204" pitchFamily="34" charset="0"/>
              </a:rPr>
              <a:t>Totten</a:t>
            </a:r>
            <a:r>
              <a:rPr lang="en-US" sz="2900" dirty="0">
                <a:latin typeface="Calibri" panose="020F0502020204030204" pitchFamily="34" charset="0"/>
                <a:cs typeface="Calibri" panose="020F0502020204030204" pitchFamily="34" charset="0"/>
              </a:rPr>
              <a:t>, Samuel, Paul R. </a:t>
            </a:r>
            <a:r>
              <a:rPr lang="en-US" sz="2900" dirty="0" err="1">
                <a:latin typeface="Calibri" panose="020F0502020204030204" pitchFamily="34" charset="0"/>
                <a:cs typeface="Calibri" panose="020F0502020204030204" pitchFamily="34" charset="0"/>
              </a:rPr>
              <a:t>Bartrop</a:t>
            </a:r>
            <a:r>
              <a:rPr lang="en-US" sz="2900" dirty="0">
                <a:latin typeface="Calibri" panose="020F0502020204030204" pitchFamily="34" charset="0"/>
                <a:cs typeface="Calibri" panose="020F0502020204030204" pitchFamily="34" charset="0"/>
              </a:rPr>
              <a:t>, and Steven L. Jacobs. </a:t>
            </a:r>
            <a:r>
              <a:rPr lang="en-US" sz="2900" i="1" dirty="0">
                <a:latin typeface="Calibri" panose="020F0502020204030204" pitchFamily="34" charset="0"/>
                <a:cs typeface="Calibri" panose="020F0502020204030204" pitchFamily="34" charset="0"/>
              </a:rPr>
              <a:t>Dictionary of Genocide</a:t>
            </a:r>
            <a:r>
              <a:rPr lang="en-US" sz="2900" dirty="0">
                <a:latin typeface="Calibri" panose="020F0502020204030204" pitchFamily="34" charset="0"/>
                <a:cs typeface="Calibri" panose="020F0502020204030204" pitchFamily="34" charset="0"/>
              </a:rPr>
              <a:t>. Westport, CT: Greenwood, 2008. </a:t>
            </a:r>
            <a:endParaRPr lang="en-US" dirty="0"/>
          </a:p>
          <a:p>
            <a:pPr marL="0" indent="0">
              <a:buNone/>
            </a:pPr>
            <a:endParaRPr lang="en-US" dirty="0"/>
          </a:p>
          <a:p>
            <a:pPr marL="0" indent="0">
              <a:buNone/>
            </a:pPr>
            <a:endParaRPr lang="en-US" dirty="0"/>
          </a:p>
        </p:txBody>
      </p:sp>
      <p:sp>
        <p:nvSpPr>
          <p:cNvPr id="5" name="Title 1"/>
          <p:cNvSpPr>
            <a:spLocks noGrp="1"/>
          </p:cNvSpPr>
          <p:nvPr>
            <p:ph type="title"/>
          </p:nvPr>
        </p:nvSpPr>
        <p:spPr>
          <a:xfrm>
            <a:off x="715370" y="179526"/>
            <a:ext cx="7713260" cy="471808"/>
          </a:xfrm>
        </p:spPr>
        <p:txBody>
          <a:bodyPr>
            <a:normAutofit/>
          </a:bodyPr>
          <a:lstStyle/>
          <a:p>
            <a:r>
              <a:rPr lang="en-US" sz="2300" cap="all" dirty="0">
                <a:latin typeface="Calibri" panose="020F0502020204030204" pitchFamily="34" charset="0"/>
                <a:cs typeface="Segoe UI" panose="020B0502040204020203" pitchFamily="34" charset="0"/>
              </a:rPr>
              <a:t>Sources and References</a:t>
            </a:r>
          </a:p>
        </p:txBody>
      </p:sp>
    </p:spTree>
    <p:extLst>
      <p:ext uri="{BB962C8B-B14F-4D97-AF65-F5344CB8AC3E}">
        <p14:creationId xmlns:p14="http://schemas.microsoft.com/office/powerpoint/2010/main" val="1346164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3067" y="1"/>
            <a:ext cx="9128496" cy="6858000"/>
          </a:xfrm>
          <a:prstGeom prst="rect">
            <a:avLst/>
          </a:prstGeom>
          <a:ln w="19050">
            <a:solidFill>
              <a:srgbClr val="FF3D2E"/>
            </a:solidFill>
          </a:ln>
        </p:spPr>
      </p:pic>
      <p:sp>
        <p:nvSpPr>
          <p:cNvPr id="6" name="Rectangle 5"/>
          <p:cNvSpPr/>
          <p:nvPr/>
        </p:nvSpPr>
        <p:spPr>
          <a:xfrm>
            <a:off x="-10633" y="-6212"/>
            <a:ext cx="9278458"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35990" y="488231"/>
            <a:ext cx="5300111" cy="197035"/>
          </a:xfrm>
        </p:spPr>
        <p:txBody>
          <a:bodyPr>
            <a:noAutofit/>
          </a:bodyPr>
          <a:lstStyle/>
          <a:p>
            <a:r>
              <a:rPr lang="en-US" sz="2300" cap="all" dirty="0" smtClean="0"/>
              <a:t>Land of spectacular temples</a:t>
            </a:r>
            <a:endParaRPr lang="en-US" sz="2300" cap="all" dirty="0"/>
          </a:p>
        </p:txBody>
      </p:sp>
      <p:sp>
        <p:nvSpPr>
          <p:cNvPr id="7" name="Rectangle 6"/>
          <p:cNvSpPr/>
          <p:nvPr/>
        </p:nvSpPr>
        <p:spPr>
          <a:xfrm>
            <a:off x="2085975" y="785641"/>
            <a:ext cx="7056916" cy="6072360"/>
          </a:xfrm>
          <a:prstGeom prst="rect">
            <a:avLst/>
          </a:prstGeom>
          <a:gradFill flip="none" rotWithShape="1">
            <a:gsLst>
              <a:gs pos="84000">
                <a:srgbClr val="FFFFFF">
                  <a:alpha val="76000"/>
                </a:srgbClr>
              </a:gs>
              <a:gs pos="100000">
                <a:schemeClr val="bg1"/>
              </a:gs>
              <a:gs pos="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5200872" y="2752725"/>
            <a:ext cx="3168501" cy="3187552"/>
          </a:xfrm>
        </p:spPr>
        <p:txBody>
          <a:bodyPr>
            <a:normAutofit fontScale="62500" lnSpcReduction="20000"/>
          </a:bodyPr>
          <a:lstStyle/>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4000" b="1" spc="10" dirty="0" smtClean="0">
                <a:solidFill>
                  <a:srgbClr val="FF3D2E"/>
                </a:solidFill>
                <a:latin typeface="Calibri" panose="020F0502020204030204" pitchFamily="34" charset="0"/>
              </a:rPr>
              <a:t>Angkor Wat</a:t>
            </a:r>
          </a:p>
          <a:p>
            <a:pPr marL="0" indent="0">
              <a:buNone/>
            </a:pPr>
            <a:endParaRPr lang="en-US" spc="10" dirty="0" smtClean="0"/>
          </a:p>
          <a:p>
            <a:pPr>
              <a:lnSpc>
                <a:spcPts val="2300"/>
              </a:lnSpc>
              <a:spcBef>
                <a:spcPts val="1800"/>
              </a:spcBef>
            </a:pPr>
            <a:r>
              <a:rPr lang="en-US" sz="3200" spc="10" dirty="0" err="1" smtClean="0">
                <a:latin typeface="Arial" panose="020B0604020202020204" pitchFamily="34" charset="0"/>
                <a:cs typeface="Arial" panose="020B0604020202020204" pitchFamily="34" charset="0"/>
              </a:rPr>
              <a:t>Angkorian</a:t>
            </a:r>
            <a:r>
              <a:rPr lang="en-US" sz="3200" spc="10" dirty="0">
                <a:latin typeface="Arial" panose="020B0604020202020204" pitchFamily="34" charset="0"/>
                <a:cs typeface="Arial" panose="020B0604020202020204" pitchFamily="34" charset="0"/>
              </a:rPr>
              <a:t> </a:t>
            </a:r>
            <a:r>
              <a:rPr lang="en-US" sz="3200" spc="10" dirty="0" smtClean="0">
                <a:latin typeface="Arial" panose="020B0604020202020204" pitchFamily="34" charset="0"/>
                <a:cs typeface="Arial" panose="020B0604020202020204" pitchFamily="34" charset="0"/>
              </a:rPr>
              <a:t>period, ninth to 15</a:t>
            </a:r>
            <a:r>
              <a:rPr lang="en-US" sz="3200" spc="10" baseline="30000" dirty="0" smtClean="0">
                <a:latin typeface="Arial" panose="020B0604020202020204" pitchFamily="34" charset="0"/>
                <a:cs typeface="Arial" panose="020B0604020202020204" pitchFamily="34" charset="0"/>
              </a:rPr>
              <a:t>th</a:t>
            </a:r>
            <a:r>
              <a:rPr lang="en-US" sz="3200" spc="10" dirty="0" smtClean="0">
                <a:latin typeface="Arial" panose="020B0604020202020204" pitchFamily="34" charset="0"/>
                <a:cs typeface="Arial" panose="020B0604020202020204" pitchFamily="34" charset="0"/>
              </a:rPr>
              <a:t> centuries</a:t>
            </a:r>
          </a:p>
          <a:p>
            <a:pPr>
              <a:lnSpc>
                <a:spcPts val="2300"/>
              </a:lnSpc>
              <a:spcBef>
                <a:spcPts val="1800"/>
              </a:spcBef>
            </a:pPr>
            <a:r>
              <a:rPr lang="en-US" sz="3200" spc="10" dirty="0" smtClean="0">
                <a:latin typeface="Arial" panose="020B0604020202020204" pitchFamily="34" charset="0"/>
                <a:cs typeface="Arial" panose="020B0604020202020204" pitchFamily="34" charset="0"/>
              </a:rPr>
              <a:t>High point of Cambodian civilization</a:t>
            </a:r>
          </a:p>
          <a:p>
            <a:pPr marL="0" indent="0">
              <a:buNone/>
            </a:pPr>
            <a:endParaRPr lang="en-US" dirty="0" smtClean="0"/>
          </a:p>
          <a:p>
            <a:pPr marL="0" indent="0">
              <a:buNone/>
            </a:pPr>
            <a:endParaRPr lang="en-US" sz="2000" dirty="0" smtClean="0"/>
          </a:p>
          <a:p>
            <a:pPr marL="0" indent="0">
              <a:buNone/>
            </a:pPr>
            <a:endParaRPr lang="en-US" sz="2000" dirty="0"/>
          </a:p>
          <a:p>
            <a:pPr marL="0" indent="0">
              <a:buNone/>
            </a:pPr>
            <a:endParaRPr lang="en-US" sz="2000" dirty="0" smtClean="0"/>
          </a:p>
          <a:p>
            <a:endParaRPr lang="en-US" dirty="0"/>
          </a:p>
        </p:txBody>
      </p:sp>
      <p:sp>
        <p:nvSpPr>
          <p:cNvPr id="8" name="Rectangle 7"/>
          <p:cNvSpPr/>
          <p:nvPr/>
        </p:nvSpPr>
        <p:spPr>
          <a:xfrm>
            <a:off x="13067" y="6629643"/>
            <a:ext cx="3267047" cy="215444"/>
          </a:xfrm>
          <a:prstGeom prst="rect">
            <a:avLst/>
          </a:prstGeom>
          <a:noFill/>
        </p:spPr>
        <p:txBody>
          <a:bodyPr wrap="square">
            <a:spAutoFit/>
          </a:bodyPr>
          <a:lstStyle/>
          <a:p>
            <a:r>
              <a:rPr lang="en-US" sz="800" dirty="0" smtClean="0">
                <a:solidFill>
                  <a:srgbClr val="FFFFFF"/>
                </a:solidFill>
                <a:latin typeface="Calibri"/>
                <a:cs typeface="Calibri"/>
              </a:rPr>
              <a:t>Photo </a:t>
            </a:r>
            <a:r>
              <a:rPr lang="en-US" sz="800" dirty="0">
                <a:solidFill>
                  <a:srgbClr val="FFFFFF"/>
                </a:solidFill>
                <a:latin typeface="Calibri"/>
                <a:cs typeface="Calibri"/>
              </a:rPr>
              <a:t>by Adam Jones, Ph.D./Global Photo Archive/Flickr </a:t>
            </a:r>
          </a:p>
        </p:txBody>
      </p:sp>
    </p:spTree>
    <p:extLst>
      <p:ext uri="{BB962C8B-B14F-4D97-AF65-F5344CB8AC3E}">
        <p14:creationId xmlns:p14="http://schemas.microsoft.com/office/powerpoint/2010/main" val="3744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62" b="-86"/>
          <a:stretch/>
        </p:blipFill>
        <p:spPr>
          <a:xfrm>
            <a:off x="9525" y="393967"/>
            <a:ext cx="9132369" cy="6485978"/>
          </a:xfrm>
          <a:prstGeom prst="rect">
            <a:avLst/>
          </a:prstGeom>
          <a:ln w="19050">
            <a:solidFill>
              <a:srgbClr val="FF3D2E"/>
            </a:solidFill>
          </a:ln>
        </p:spPr>
      </p:pic>
      <p:sp>
        <p:nvSpPr>
          <p:cNvPr id="9" name="Rectangle 8"/>
          <p:cNvSpPr/>
          <p:nvPr/>
        </p:nvSpPr>
        <p:spPr>
          <a:xfrm>
            <a:off x="0" y="-1959"/>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6449" y="158063"/>
            <a:ext cx="5300111" cy="471808"/>
          </a:xfrm>
        </p:spPr>
        <p:txBody>
          <a:bodyPr>
            <a:normAutofit/>
          </a:bodyPr>
          <a:lstStyle/>
          <a:p>
            <a:r>
              <a:rPr lang="en-US" sz="2300" cap="all" dirty="0" smtClean="0"/>
              <a:t>Land of Buddhism</a:t>
            </a:r>
            <a:endParaRPr lang="en-US" sz="2300" cap="all" dirty="0"/>
          </a:p>
        </p:txBody>
      </p:sp>
      <p:sp>
        <p:nvSpPr>
          <p:cNvPr id="4" name="Rectangle 3"/>
          <p:cNvSpPr/>
          <p:nvPr/>
        </p:nvSpPr>
        <p:spPr>
          <a:xfrm>
            <a:off x="447675" y="792156"/>
            <a:ext cx="8684086" cy="6068107"/>
          </a:xfrm>
          <a:prstGeom prst="rect">
            <a:avLst/>
          </a:prstGeom>
          <a:gradFill flip="none" rotWithShape="1">
            <a:gsLst>
              <a:gs pos="84000">
                <a:srgbClr val="FFFFFF">
                  <a:alpha val="76000"/>
                </a:srgbClr>
              </a:gs>
              <a:gs pos="100000">
                <a:schemeClr val="bg1"/>
              </a:gs>
              <a:gs pos="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6"/>
          <p:cNvGraphicFramePr>
            <a:graphicFrameLocks noGrp="1"/>
          </p:cNvGraphicFramePr>
          <p:nvPr>
            <p:ph sz="half" idx="2"/>
            <p:extLst>
              <p:ext uri="{D42A27DB-BD31-4B8C-83A1-F6EECF244321}">
                <p14:modId xmlns:p14="http://schemas.microsoft.com/office/powerpoint/2010/main" val="303458649"/>
              </p:ext>
            </p:extLst>
          </p:nvPr>
        </p:nvGraphicFramePr>
        <p:xfrm>
          <a:off x="4789718" y="1853107"/>
          <a:ext cx="3418603" cy="410371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371179" y="6074776"/>
            <a:ext cx="2247441" cy="276999"/>
          </a:xfrm>
          <a:prstGeom prst="rect">
            <a:avLst/>
          </a:prstGeom>
          <a:noFill/>
        </p:spPr>
        <p:txBody>
          <a:bodyPr wrap="square" rtlCol="0">
            <a:spAutoFit/>
          </a:bodyPr>
          <a:lstStyle/>
          <a:p>
            <a:r>
              <a:rPr lang="en-US" sz="1200" b="1" i="1" dirty="0" smtClean="0">
                <a:solidFill>
                  <a:schemeClr val="bg1">
                    <a:lumMod val="50000"/>
                  </a:schemeClr>
                </a:solidFill>
                <a:latin typeface="Calibri" panose="020F0502020204030204" pitchFamily="34" charset="0"/>
              </a:rPr>
              <a:t>Source: CIA World Factbook </a:t>
            </a:r>
            <a:endParaRPr lang="en-US" sz="1200" b="1" i="1" dirty="0">
              <a:solidFill>
                <a:schemeClr val="bg1">
                  <a:lumMod val="50000"/>
                </a:schemeClr>
              </a:solidFill>
              <a:latin typeface="Calibri" panose="020F0502020204030204" pitchFamily="34" charset="0"/>
            </a:endParaRPr>
          </a:p>
        </p:txBody>
      </p:sp>
      <p:sp>
        <p:nvSpPr>
          <p:cNvPr id="5" name="Rectangle 4"/>
          <p:cNvSpPr/>
          <p:nvPr/>
        </p:nvSpPr>
        <p:spPr>
          <a:xfrm>
            <a:off x="5058585" y="1823553"/>
            <a:ext cx="3023264" cy="419795"/>
          </a:xfrm>
          <a:prstGeom prst="rect">
            <a:avLst/>
          </a:prstGeom>
        </p:spPr>
        <p:txBody>
          <a:bodyPr wrap="none">
            <a:spAutoFit/>
          </a:bodyPr>
          <a:lstStyle/>
          <a:p>
            <a:pPr>
              <a:defRPr sz="2128" b="1" i="0" u="none" strike="noStrike" kern="1200" cap="all" baseline="0">
                <a:solidFill>
                  <a:srgbClr val="FF3D2E"/>
                </a:solidFill>
                <a:latin typeface="+mn-lt"/>
                <a:ea typeface="+mn-ea"/>
                <a:cs typeface="+mn-cs"/>
              </a:defRPr>
            </a:pPr>
            <a:r>
              <a:rPr lang="en-US" b="1" spc="10" dirty="0" smtClean="0">
                <a:solidFill>
                  <a:srgbClr val="FF3D2E"/>
                </a:solidFill>
                <a:latin typeface="Calibri" panose="020F0502020204030204" pitchFamily="34" charset="0"/>
                <a:cs typeface="Segoe UI" panose="020B0502040204020203" pitchFamily="34" charset="0"/>
              </a:rPr>
              <a:t>Religion </a:t>
            </a:r>
            <a:r>
              <a:rPr lang="en-US" b="1" spc="10" dirty="0">
                <a:solidFill>
                  <a:srgbClr val="FF3D2E"/>
                </a:solidFill>
                <a:latin typeface="Calibri" panose="020F0502020204030204" pitchFamily="34" charset="0"/>
                <a:cs typeface="Segoe UI" panose="020B0502040204020203" pitchFamily="34" charset="0"/>
              </a:rPr>
              <a:t>in Cambodia </a:t>
            </a:r>
          </a:p>
        </p:txBody>
      </p:sp>
      <p:sp>
        <p:nvSpPr>
          <p:cNvPr id="10" name="Rectangle 9"/>
          <p:cNvSpPr/>
          <p:nvPr/>
        </p:nvSpPr>
        <p:spPr>
          <a:xfrm>
            <a:off x="13067" y="6643636"/>
            <a:ext cx="3267047" cy="215444"/>
          </a:xfrm>
          <a:prstGeom prst="rect">
            <a:avLst/>
          </a:prstGeom>
          <a:noFill/>
        </p:spPr>
        <p:txBody>
          <a:bodyPr wrap="square">
            <a:spAutoFit/>
          </a:bodyPr>
          <a:lstStyle/>
          <a:p>
            <a:r>
              <a:rPr lang="en-US" sz="800" dirty="0" smtClean="0">
                <a:latin typeface="Calibri"/>
                <a:cs typeface="Calibri"/>
              </a:rPr>
              <a:t>Photo </a:t>
            </a:r>
            <a:r>
              <a:rPr lang="en-US" sz="800" dirty="0">
                <a:latin typeface="Calibri"/>
                <a:cs typeface="Calibri"/>
              </a:rPr>
              <a:t>by Adam Jones, Ph.D./Global Photo Archive/Flickr </a:t>
            </a:r>
          </a:p>
        </p:txBody>
      </p:sp>
    </p:spTree>
    <p:extLst>
      <p:ext uri="{BB962C8B-B14F-4D97-AF65-F5344CB8AC3E}">
        <p14:creationId xmlns:p14="http://schemas.microsoft.com/office/powerpoint/2010/main" val="2055630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37" r="-922"/>
          <a:stretch/>
        </p:blipFill>
        <p:spPr>
          <a:xfrm>
            <a:off x="7257" y="15829"/>
            <a:ext cx="9220200" cy="6842681"/>
          </a:xfrm>
          <a:prstGeom prst="rect">
            <a:avLst/>
          </a:prstGeom>
        </p:spPr>
      </p:pic>
      <p:sp>
        <p:nvSpPr>
          <p:cNvPr id="7" name="Rectangle 6"/>
          <p:cNvSpPr/>
          <p:nvPr/>
        </p:nvSpPr>
        <p:spPr>
          <a:xfrm>
            <a:off x="0" y="0"/>
            <a:ext cx="9144000"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06449" y="160022"/>
            <a:ext cx="5300111" cy="471808"/>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cap="all" dirty="0"/>
              <a:t>Land of the Killing Fields</a:t>
            </a:r>
          </a:p>
        </p:txBody>
      </p:sp>
      <p:sp>
        <p:nvSpPr>
          <p:cNvPr id="9" name="Rectangle 8"/>
          <p:cNvSpPr/>
          <p:nvPr/>
        </p:nvSpPr>
        <p:spPr>
          <a:xfrm flipH="1">
            <a:off x="0" y="791852"/>
            <a:ext cx="9144000" cy="6066658"/>
          </a:xfrm>
          <a:prstGeom prst="rect">
            <a:avLst/>
          </a:prstGeom>
          <a:gradFill flip="none" rotWithShape="1">
            <a:gsLst>
              <a:gs pos="63000">
                <a:srgbClr val="FFFFFF">
                  <a:alpha val="76000"/>
                </a:srgbClr>
              </a:gs>
              <a:gs pos="100000">
                <a:schemeClr val="bg1"/>
              </a:gs>
              <a:gs pos="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561935" y="3203413"/>
            <a:ext cx="4076740" cy="3568862"/>
          </a:xfrm>
        </p:spPr>
        <p:txBody>
          <a:bodyPr>
            <a:normAutofit/>
          </a:bodyPr>
          <a:lstStyle/>
          <a:p>
            <a:pPr marL="0" indent="0">
              <a:buNone/>
            </a:pPr>
            <a:endParaRPr lang="en-US" sz="1800" dirty="0" smtClean="0"/>
          </a:p>
          <a:p>
            <a:pPr marL="0" indent="0">
              <a:lnSpc>
                <a:spcPts val="2600"/>
              </a:lnSpc>
              <a:buNone/>
            </a:pPr>
            <a:endParaRPr lang="en-US" sz="2000" dirty="0"/>
          </a:p>
          <a:p>
            <a:pPr marL="0" indent="0">
              <a:lnSpc>
                <a:spcPts val="2600"/>
              </a:lnSpc>
              <a:buNone/>
            </a:pPr>
            <a:r>
              <a:rPr lang="en-US" sz="2000" spc="10" dirty="0">
                <a:latin typeface="Arial" panose="020B0604020202020204" pitchFamily="34" charset="0"/>
                <a:cs typeface="Arial" panose="020B0604020202020204" pitchFamily="34" charset="0"/>
              </a:rPr>
              <a:t>From 1975 to 1979, two million Cambodians were executed, starved to death, or died of exhaustion or disease.</a:t>
            </a:r>
          </a:p>
          <a:p>
            <a:pPr marL="0" indent="0">
              <a:lnSpc>
                <a:spcPts val="2600"/>
              </a:lnSpc>
              <a:buNone/>
            </a:pPr>
            <a:r>
              <a:rPr lang="en-US" sz="2000" spc="10" dirty="0">
                <a:latin typeface="Arial" panose="020B0604020202020204" pitchFamily="34" charset="0"/>
                <a:cs typeface="Arial" panose="020B0604020202020204" pitchFamily="34" charset="0"/>
              </a:rPr>
              <a:t>Their bodies were disposed in ”killing fields” around the country. </a:t>
            </a:r>
          </a:p>
          <a:p>
            <a:pPr marL="0" indent="0">
              <a:buNone/>
            </a:pPr>
            <a:endParaRPr lang="en-US" sz="1800" dirty="0" smtClean="0"/>
          </a:p>
          <a:p>
            <a:endParaRPr lang="en-US" sz="2000" dirty="0"/>
          </a:p>
        </p:txBody>
      </p:sp>
      <p:sp>
        <p:nvSpPr>
          <p:cNvPr id="10" name="Rectangle 9"/>
          <p:cNvSpPr/>
          <p:nvPr/>
        </p:nvSpPr>
        <p:spPr>
          <a:xfrm>
            <a:off x="7104527" y="6656704"/>
            <a:ext cx="1995177" cy="215444"/>
          </a:xfrm>
          <a:prstGeom prst="rect">
            <a:avLst/>
          </a:prstGeom>
          <a:noFill/>
        </p:spPr>
        <p:txBody>
          <a:bodyPr wrap="square">
            <a:spAutoFit/>
          </a:bodyPr>
          <a:lstStyle/>
          <a:p>
            <a:pPr algn="r"/>
            <a:r>
              <a:rPr lang="en-US" sz="800" i="1" dirty="0" smtClean="0">
                <a:latin typeface="Calibri"/>
                <a:cs typeface="Calibri"/>
              </a:rPr>
              <a:t>Source: </a:t>
            </a:r>
            <a:r>
              <a:rPr lang="en-US" sz="800" dirty="0" smtClean="0">
                <a:latin typeface="Calibri"/>
                <a:cs typeface="Calibri"/>
              </a:rPr>
              <a:t>AP </a:t>
            </a:r>
            <a:r>
              <a:rPr lang="en-US" sz="800" dirty="0">
                <a:latin typeface="Calibri"/>
                <a:cs typeface="Calibri"/>
              </a:rPr>
              <a:t>Photo/Peter </a:t>
            </a:r>
            <a:r>
              <a:rPr lang="en-US" sz="800" dirty="0" err="1">
                <a:latin typeface="Calibri"/>
                <a:cs typeface="Calibri"/>
              </a:rPr>
              <a:t>Stalder</a:t>
            </a:r>
            <a:r>
              <a:rPr lang="en-US" sz="800" dirty="0">
                <a:latin typeface="Calibri"/>
                <a:cs typeface="Calibri"/>
              </a:rPr>
              <a:t> </a:t>
            </a:r>
          </a:p>
        </p:txBody>
      </p:sp>
    </p:spTree>
    <p:extLst>
      <p:ext uri="{BB962C8B-B14F-4D97-AF65-F5344CB8AC3E}">
        <p14:creationId xmlns:p14="http://schemas.microsoft.com/office/powerpoint/2010/main" val="3685168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screen">
            <a:extLst>
              <a:ext uri="{BEBA8EAE-BF5A-486C-A8C5-ECC9F3942E4B}">
                <a14:imgProps xmlns:a14="http://schemas.microsoft.com/office/drawing/2010/main">
                  <a14:imgLayer r:embed="rId4">
                    <a14:imgEffect>
                      <a14:sharpenSoften amount="30000"/>
                    </a14:imgEffect>
                    <a14:imgEffect>
                      <a14:colorTemperature colorTemp="6136"/>
                    </a14:imgEffect>
                    <a14:imgEffect>
                      <a14:saturation sat="78000"/>
                    </a14:imgEffect>
                    <a14:imgEffect>
                      <a14:brightnessContrast bright="20000" contrast="17000"/>
                    </a14:imgEffect>
                  </a14:imgLayer>
                </a14:imgProps>
              </a:ext>
              <a:ext uri="{28A0092B-C50C-407E-A947-70E740481C1C}">
                <a14:useLocalDpi xmlns:a14="http://schemas.microsoft.com/office/drawing/2010/main"/>
              </a:ext>
            </a:extLst>
          </a:blip>
          <a:srcRect l="1975" r="1975"/>
          <a:stretch/>
        </p:blipFill>
        <p:spPr>
          <a:xfrm>
            <a:off x="-17346" y="-256455"/>
            <a:ext cx="9161345" cy="7153511"/>
          </a:xfrm>
          <a:prstGeom prst="rect">
            <a:avLst/>
          </a:prstGeom>
          <a:ln w="19050">
            <a:solidFill>
              <a:srgbClr val="FF3D2E"/>
            </a:solidFill>
          </a:ln>
        </p:spPr>
      </p:pic>
      <p:sp>
        <p:nvSpPr>
          <p:cNvPr id="6" name="Rectangle 5"/>
          <p:cNvSpPr/>
          <p:nvPr/>
        </p:nvSpPr>
        <p:spPr>
          <a:xfrm>
            <a:off x="-17346" y="0"/>
            <a:ext cx="9161346" cy="791852"/>
          </a:xfrm>
          <a:prstGeom prst="rect">
            <a:avLst/>
          </a:prstGeom>
          <a:solidFill>
            <a:srgbClr val="FF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706449" y="160022"/>
            <a:ext cx="5300111" cy="471808"/>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300" cap="all" dirty="0"/>
              <a:t>Land of survivors</a:t>
            </a:r>
          </a:p>
        </p:txBody>
      </p:sp>
      <p:sp>
        <p:nvSpPr>
          <p:cNvPr id="8" name="Rectangle 7"/>
          <p:cNvSpPr/>
          <p:nvPr/>
        </p:nvSpPr>
        <p:spPr>
          <a:xfrm flipH="1">
            <a:off x="-14946" y="791852"/>
            <a:ext cx="6562727" cy="6105204"/>
          </a:xfrm>
          <a:prstGeom prst="rect">
            <a:avLst/>
          </a:prstGeom>
          <a:gradFill flip="none" rotWithShape="1">
            <a:gsLst>
              <a:gs pos="69000">
                <a:srgbClr val="FFFFFF">
                  <a:alpha val="76000"/>
                </a:srgbClr>
              </a:gs>
              <a:gs pos="100000">
                <a:schemeClr val="bg1"/>
              </a:gs>
              <a:gs pos="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492544" y="2523177"/>
            <a:ext cx="4041355" cy="4033567"/>
          </a:xfrm>
        </p:spPr>
        <p:txBody>
          <a:bodyPr>
            <a:normAutofit/>
          </a:bodyPr>
          <a:lstStyle/>
          <a:p>
            <a:pPr marL="0" indent="0">
              <a:buNone/>
            </a:pPr>
            <a:endParaRPr lang="en-US" sz="1900" dirty="0" smtClean="0"/>
          </a:p>
          <a:p>
            <a:pPr marL="0" indent="0">
              <a:buNone/>
            </a:pPr>
            <a:endParaRPr lang="en-US" sz="1900" dirty="0"/>
          </a:p>
          <a:p>
            <a:pPr marL="0" indent="0">
              <a:buNone/>
            </a:pPr>
            <a:endParaRPr lang="en-US" sz="1900" dirty="0"/>
          </a:p>
          <a:p>
            <a:pPr>
              <a:lnSpc>
                <a:spcPts val="2300"/>
              </a:lnSpc>
              <a:spcBef>
                <a:spcPts val="1800"/>
              </a:spcBef>
            </a:pPr>
            <a:r>
              <a:rPr lang="en-US" sz="2000" spc="10" dirty="0" err="1" smtClean="0">
                <a:latin typeface="Arial" panose="020B0604020202020204" pitchFamily="34" charset="0"/>
                <a:cs typeface="Arial" panose="020B0604020202020204" pitchFamily="34" charset="0"/>
              </a:rPr>
              <a:t>Tuol</a:t>
            </a:r>
            <a:r>
              <a:rPr lang="en-US" sz="2000" spc="10" dirty="0" smtClean="0">
                <a:latin typeface="Arial" panose="020B0604020202020204" pitchFamily="34" charset="0"/>
                <a:cs typeface="Arial" panose="020B0604020202020204" pitchFamily="34" charset="0"/>
              </a:rPr>
              <a:t> </a:t>
            </a:r>
            <a:r>
              <a:rPr lang="en-US" sz="2000" spc="10" dirty="0" err="1" smtClean="0">
                <a:latin typeface="Arial" panose="020B0604020202020204" pitchFamily="34" charset="0"/>
                <a:cs typeface="Arial" panose="020B0604020202020204" pitchFamily="34" charset="0"/>
              </a:rPr>
              <a:t>Sleng</a:t>
            </a:r>
            <a:r>
              <a:rPr lang="en-US" sz="2000" spc="10" dirty="0" smtClean="0">
                <a:latin typeface="Arial" panose="020B0604020202020204" pitchFamily="34" charset="0"/>
                <a:cs typeface="Arial" panose="020B0604020202020204" pitchFamily="34" charset="0"/>
              </a:rPr>
              <a:t> Prison</a:t>
            </a:r>
          </a:p>
          <a:p>
            <a:pPr>
              <a:lnSpc>
                <a:spcPts val="2300"/>
              </a:lnSpc>
              <a:spcBef>
                <a:spcPts val="1800"/>
              </a:spcBef>
            </a:pPr>
            <a:r>
              <a:rPr lang="en-US" sz="2000" spc="10" dirty="0" smtClean="0">
                <a:latin typeface="Arial" panose="020B0604020202020204" pitchFamily="34" charset="0"/>
                <a:cs typeface="Arial" panose="020B0604020202020204" pitchFamily="34" charset="0"/>
              </a:rPr>
              <a:t>An estimated 14,000 Cambodians were tortured and killed here. </a:t>
            </a:r>
          </a:p>
          <a:p>
            <a:pPr>
              <a:lnSpc>
                <a:spcPts val="2300"/>
              </a:lnSpc>
              <a:spcBef>
                <a:spcPts val="1800"/>
              </a:spcBef>
            </a:pPr>
            <a:r>
              <a:rPr lang="en-US" sz="2000" spc="10" dirty="0" smtClean="0">
                <a:latin typeface="Arial" panose="020B0604020202020204" pitchFamily="34" charset="0"/>
                <a:cs typeface="Arial" panose="020B0604020202020204" pitchFamily="34" charset="0"/>
              </a:rPr>
              <a:t>Only seven people survived. This is one of them.</a:t>
            </a:r>
          </a:p>
          <a:p>
            <a:endParaRPr lang="en-US" sz="1900" dirty="0"/>
          </a:p>
        </p:txBody>
      </p:sp>
      <p:sp>
        <p:nvSpPr>
          <p:cNvPr id="9" name="Rectangle 8"/>
          <p:cNvSpPr/>
          <p:nvPr/>
        </p:nvSpPr>
        <p:spPr>
          <a:xfrm>
            <a:off x="6478301" y="6651956"/>
            <a:ext cx="2665698" cy="251444"/>
          </a:xfrm>
          <a:prstGeom prst="rect">
            <a:avLst/>
          </a:prstGeom>
          <a:solidFill>
            <a:schemeClr val="tx1">
              <a:alpha val="20000"/>
            </a:schemeClr>
          </a:solidFill>
        </p:spPr>
        <p:txBody>
          <a:bodyPr wrap="square">
            <a:spAutoFit/>
          </a:bodyPr>
          <a:lstStyle/>
          <a:p>
            <a:pPr algn="r"/>
            <a:r>
              <a:rPr lang="en-US" sz="800" i="1" dirty="0" smtClean="0">
                <a:solidFill>
                  <a:schemeClr val="bg1"/>
                </a:solidFill>
                <a:latin typeface="Calibri"/>
                <a:cs typeface="Calibri"/>
              </a:rPr>
              <a:t>Source: </a:t>
            </a:r>
            <a:r>
              <a:rPr lang="en-US" sz="800" dirty="0">
                <a:solidFill>
                  <a:schemeClr val="bg1"/>
                </a:solidFill>
                <a:latin typeface="Calibri"/>
                <a:cs typeface="Calibri"/>
              </a:rPr>
              <a:t>David A. Harvey/National Geographic/Getty Images </a:t>
            </a:r>
          </a:p>
        </p:txBody>
      </p:sp>
    </p:spTree>
    <p:extLst>
      <p:ext uri="{BB962C8B-B14F-4D97-AF65-F5344CB8AC3E}">
        <p14:creationId xmlns:p14="http://schemas.microsoft.com/office/powerpoint/2010/main" val="2533030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592494" y="1744219"/>
            <a:ext cx="5455577" cy="3051424"/>
          </a:xfrm>
        </p:spPr>
        <p:txBody>
          <a:bodyPr>
            <a:normAutofit/>
          </a:bodyPr>
          <a:lstStyle/>
          <a:p>
            <a:pPr marL="0" indent="0">
              <a:buNone/>
            </a:pPr>
            <a:r>
              <a:rPr lang="en-CA" sz="2500" b="1" spc="10" dirty="0" smtClean="0">
                <a:solidFill>
                  <a:srgbClr val="FF0000"/>
                </a:solidFill>
                <a:latin typeface="Calibri" panose="020F0502020204030204" pitchFamily="34" charset="0"/>
                <a:cs typeface="Segoe UI" panose="020B0502040204020203" pitchFamily="34" charset="0"/>
              </a:rPr>
              <a:t>Questions: </a:t>
            </a:r>
          </a:p>
          <a:p>
            <a:pPr>
              <a:lnSpc>
                <a:spcPts val="2500"/>
              </a:lnSpc>
              <a:spcBef>
                <a:spcPts val="2400"/>
              </a:spcBef>
            </a:pPr>
            <a:r>
              <a:rPr lang="en-CA" sz="2000" spc="10" dirty="0" smtClean="0">
                <a:latin typeface="Arial" panose="020B0604020202020204" pitchFamily="34" charset="0"/>
                <a:cs typeface="Arial" panose="020B0604020202020204" pitchFamily="34" charset="0"/>
              </a:rPr>
              <a:t>How and why did the Cambodian genocide happen? </a:t>
            </a:r>
          </a:p>
          <a:p>
            <a:pPr>
              <a:lnSpc>
                <a:spcPts val="2500"/>
              </a:lnSpc>
              <a:spcBef>
                <a:spcPts val="1800"/>
              </a:spcBef>
            </a:pPr>
            <a:r>
              <a:rPr lang="en-CA" sz="2000" spc="10" dirty="0" smtClean="0">
                <a:latin typeface="Arial" panose="020B0604020202020204" pitchFamily="34" charset="0"/>
                <a:cs typeface="Arial" panose="020B0604020202020204" pitchFamily="34" charset="0"/>
              </a:rPr>
              <a:t>How does it exemplify genocide under the United Nations genocide convention?</a:t>
            </a:r>
          </a:p>
        </p:txBody>
      </p:sp>
    </p:spTree>
    <p:extLst>
      <p:ext uri="{BB962C8B-B14F-4D97-AF65-F5344CB8AC3E}">
        <p14:creationId xmlns:p14="http://schemas.microsoft.com/office/powerpoint/2010/main" val="3032392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34257" y="244037"/>
            <a:ext cx="7588155" cy="47180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2800" b="1" i="0" u="none" kern="1200" spc="300" baseline="0">
                <a:solidFill>
                  <a:schemeClr val="bg1"/>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atin typeface="Calibri" panose="020F0502020204030204" pitchFamily="34" charset="0"/>
              </a:rPr>
              <a:t>CAMBODIAN GENOCIDE: THE KILLING FIELDS</a:t>
            </a:r>
            <a:endParaRPr lang="en-US" sz="2400" dirty="0"/>
          </a:p>
        </p:txBody>
      </p:sp>
      <p:sp>
        <p:nvSpPr>
          <p:cNvPr id="7" name="Rectangle 6"/>
          <p:cNvSpPr/>
          <p:nvPr/>
        </p:nvSpPr>
        <p:spPr>
          <a:xfrm>
            <a:off x="698643" y="2285922"/>
            <a:ext cx="6773311" cy="3275256"/>
          </a:xfrm>
          <a:prstGeom prst="rect">
            <a:avLst/>
          </a:prstGeom>
        </p:spPr>
        <p:txBody>
          <a:bodyPr wrap="square">
            <a:spAutoFit/>
          </a:bodyPr>
          <a:lstStyle/>
          <a:p>
            <a:pPr marL="1143000" indent="-457200">
              <a:lnSpc>
                <a:spcPts val="2500"/>
              </a:lnSpc>
              <a:spcBef>
                <a:spcPts val="1800"/>
              </a:spcBef>
              <a:buClr>
                <a:srgbClr val="FF3D2E"/>
              </a:buClr>
              <a:buFont typeface="+mj-lt"/>
              <a:buAutoNum type="arabicPeriod"/>
            </a:pPr>
            <a:r>
              <a:rPr lang="en-US" sz="2000" spc="10" dirty="0" smtClean="0">
                <a:solidFill>
                  <a:srgbClr val="2D3E50"/>
                </a:solidFill>
                <a:latin typeface="Arial" panose="020B0604020202020204" pitchFamily="34" charset="0"/>
                <a:cs typeface="Arial" panose="020B0604020202020204" pitchFamily="34" charset="0"/>
              </a:rPr>
              <a:t>What role did colonization play in setting the stage for the rise of the Khmer Rouge?</a:t>
            </a:r>
          </a:p>
          <a:p>
            <a:pPr marL="1143000" indent="-457200">
              <a:lnSpc>
                <a:spcPts val="2500"/>
              </a:lnSpc>
              <a:spcBef>
                <a:spcPts val="1800"/>
              </a:spcBef>
              <a:buClr>
                <a:srgbClr val="FF3D2E"/>
              </a:buClr>
              <a:buFont typeface="+mj-lt"/>
              <a:buAutoNum type="arabicPeriod"/>
            </a:pPr>
            <a:r>
              <a:rPr lang="en-US" sz="2000" spc="10" dirty="0" smtClean="0">
                <a:solidFill>
                  <a:srgbClr val="2D3E50"/>
                </a:solidFill>
                <a:latin typeface="Arial" panose="020B0604020202020204" pitchFamily="34" charset="0"/>
                <a:cs typeface="Arial" panose="020B0604020202020204" pitchFamily="34" charset="0"/>
              </a:rPr>
              <a:t>How did Cambodia’s internal politics factor into the Khmer Rouge’s rise to power in 1975?</a:t>
            </a:r>
            <a:endParaRPr lang="en-US" sz="2000" spc="10" dirty="0">
              <a:solidFill>
                <a:srgbClr val="2D3E50"/>
              </a:solidFill>
              <a:latin typeface="Arial" panose="020B0604020202020204" pitchFamily="34" charset="0"/>
              <a:cs typeface="Arial" panose="020B0604020202020204" pitchFamily="34" charset="0"/>
            </a:endParaRPr>
          </a:p>
          <a:p>
            <a:pPr marL="1143000" indent="-457200">
              <a:lnSpc>
                <a:spcPts val="2500"/>
              </a:lnSpc>
              <a:spcBef>
                <a:spcPts val="1800"/>
              </a:spcBef>
              <a:buClr>
                <a:srgbClr val="FF3D2E"/>
              </a:buClr>
              <a:buFont typeface="+mj-lt"/>
              <a:buAutoNum type="arabicPeriod"/>
            </a:pPr>
            <a:r>
              <a:rPr lang="en-US" sz="2000" spc="10" dirty="0" smtClean="0">
                <a:solidFill>
                  <a:srgbClr val="2D3E50"/>
                </a:solidFill>
                <a:latin typeface="Arial" panose="020B0604020202020204" pitchFamily="34" charset="0"/>
                <a:cs typeface="Arial" panose="020B0604020202020204" pitchFamily="34" charset="0"/>
              </a:rPr>
              <a:t>What role did external politics—especially global ideological conflict—play in the Cambodian genocide?</a:t>
            </a:r>
          </a:p>
          <a:p>
            <a:pPr marL="1143000" indent="-457200">
              <a:spcBef>
                <a:spcPts val="1800"/>
              </a:spcBef>
              <a:buFont typeface="+mj-lt"/>
              <a:buAutoNum type="arabicPeriod"/>
            </a:pPr>
            <a:endParaRPr lang="en-US" sz="1600" dirty="0">
              <a:solidFill>
                <a:srgbClr val="2D3E50"/>
              </a:solidFill>
              <a:effectLst/>
              <a:latin typeface="Calibri" panose="020F0502020204030204" pitchFamily="34" charset="0"/>
            </a:endParaRPr>
          </a:p>
        </p:txBody>
      </p:sp>
    </p:spTree>
    <p:extLst>
      <p:ext uri="{BB962C8B-B14F-4D97-AF65-F5344CB8AC3E}">
        <p14:creationId xmlns:p14="http://schemas.microsoft.com/office/powerpoint/2010/main" val="21412399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19&quot;&gt;&lt;object type=&quot;3&quot; unique_id=&quot;10020&quot;&gt;&lt;property id=&quot;20148&quot; value=&quot;5&quot;/&gt;&lt;property id=&quot;20300&quot; value=&quot;Slide 1 - &amp;quot;CAMBODIAN GENOCIDE: THE KILLING FIELDS&amp;quot;&quot;/&gt;&lt;property id=&quot;20307&quot; value=&quot;256&quot;/&gt;&lt;/object&gt;&lt;object type=&quot;3&quot; unique_id=&quot;10025&quot;&gt;&lt;property id=&quot;20148&quot; value=&quot;5&quot;/&gt;&lt;property id=&quot;20300&quot; value=&quot;Slide 34&quot;/&gt;&lt;property id=&quot;20307&quot; value=&quot;261&quot;/&gt;&lt;/object&gt;&lt;object type=&quot;3&quot; unique_id=&quot;40668&quot;&gt;&lt;property id=&quot;20148&quot; value=&quot;5&quot;/&gt;&lt;property id=&quot;20300&quot; value=&quot;Slide 9 - &amp;quot;CAMBODIAN GENOCIDE: THE KILLING FIELDS&amp;quot;&quot;/&gt;&lt;property id=&quot;20307&quot; value=&quot;263&quot;/&gt;&lt;/object&gt;&lt;object type=&quot;3&quot; unique_id=&quot;40856&quot;&gt;&lt;property id=&quot;20148&quot; value=&quot;5&quot;/&gt;&lt;property id=&quot;20300&quot; value=&quot;Slide 17&quot;/&gt;&lt;property id=&quot;20307&quot; value=&quot;265&quot;/&gt;&lt;/object&gt;&lt;object type=&quot;3&quot; unique_id=&quot;40857&quot;&gt;&lt;property id=&quot;20148&quot; value=&quot;5&quot;/&gt;&lt;property id=&quot;20300&quot; value=&quot;Slide 21&quot;/&gt;&lt;property id=&quot;20307&quot; value=&quot;266&quot;/&gt;&lt;/object&gt;&lt;object type=&quot;3&quot; unique_id=&quot;40997&quot;&gt;&lt;property id=&quot;20148&quot; value=&quot;5&quot;/&gt;&lt;property id=&quot;20300&quot; value=&quot;Slide 12&quot;/&gt;&lt;property id=&quot;20307&quot; value=&quot;268&quot;/&gt;&lt;/object&gt;&lt;object type=&quot;3&quot; unique_id=&quot;40998&quot;&gt;&lt;property id=&quot;20148&quot; value=&quot;5&quot;/&gt;&lt;property id=&quot;20300&quot; value=&quot;Slide 19&quot;/&gt;&lt;property id=&quot;20307&quot; value=&quot;269&quot;/&gt;&lt;/object&gt;&lt;object type=&quot;3&quot; unique_id=&quot;40999&quot;&gt;&lt;property id=&quot;20148&quot; value=&quot;5&quot;/&gt;&lt;property id=&quot;20300&quot; value=&quot;Slide 23&quot;/&gt;&lt;property id=&quot;20307&quot; value=&quot;270&quot;/&gt;&lt;/object&gt;&lt;object type=&quot;3&quot; unique_id=&quot;41000&quot;&gt;&lt;property id=&quot;20148&quot; value=&quot;5&quot;/&gt;&lt;property id=&quot;20300&quot; value=&quot;Slide 33 - &amp;quot;CAMBODIAN GENOCIDE: THE KILLING FIELDS&amp;quot;&quot;/&gt;&lt;property id=&quot;20307&quot; value=&quot;271&quot;/&gt;&lt;/object&gt;&lt;object type=&quot;3&quot; unique_id=&quot;41211&quot;&gt;&lt;property id=&quot;20148&quot; value=&quot;5&quot;/&gt;&lt;property id=&quot;20300&quot; value=&quot;Slide 5 - &amp;quot;CAMBODIAN GENOCIDE: THE KILLING FIELDS&amp;quot;&quot;/&gt;&lt;property id=&quot;20307&quot; value=&quot;272&quot;/&gt;&lt;/object&gt;&lt;object type=&quot;3&quot; unique_id=&quot;41212&quot;&gt;&lt;property id=&quot;20148&quot; value=&quot;5&quot;/&gt;&lt;property id=&quot;20300&quot; value=&quot;Slide 8 - &amp;quot;CAMBODIAN GENOCIDE: THE KILLING FIELDS&amp;quot;&quot;/&gt;&lt;property id=&quot;20307&quot; value=&quot;273&quot;/&gt;&lt;/object&gt;&lt;object type=&quot;3&quot; unique_id=&quot;41508&quot;&gt;&lt;property id=&quot;20148&quot; value=&quot;5&quot;/&gt;&lt;property id=&quot;20300&quot; value=&quot;Slide 10&quot;/&gt;&lt;property id=&quot;20307&quot; value=&quot;276&quot;/&gt;&lt;/object&gt;&lt;object type=&quot;3&quot; unique_id=&quot;41509&quot;&gt;&lt;property id=&quot;20148&quot; value=&quot;5&quot;/&gt;&lt;property id=&quot;20300&quot; value=&quot;Slide 11&quot;/&gt;&lt;property id=&quot;20307&quot; value=&quot;277&quot;/&gt;&lt;/object&gt;&lt;object type=&quot;3&quot; unique_id=&quot;41721&quot;&gt;&lt;property id=&quot;20148&quot; value=&quot;5&quot;/&gt;&lt;property id=&quot;20300&quot; value=&quot;Slide 13&quot;/&gt;&lt;property id=&quot;20307&quot; value=&quot;278&quot;/&gt;&lt;/object&gt;&lt;object type=&quot;3&quot; unique_id=&quot;41722&quot;&gt;&lt;property id=&quot;20148&quot; value=&quot;5&quot;/&gt;&lt;property id=&quot;20300&quot; value=&quot;Slide 20&quot;/&gt;&lt;property id=&quot;20307&quot; value=&quot;281&quot;/&gt;&lt;/object&gt;&lt;object type=&quot;3&quot; unique_id=&quot;41723&quot;&gt;&lt;property id=&quot;20148&quot; value=&quot;5&quot;/&gt;&lt;property id=&quot;20300&quot; value=&quot;Slide 22&quot;/&gt;&lt;property id=&quot;20307&quot; value=&quot;279&quot;/&gt;&lt;/object&gt;&lt;object type=&quot;3&quot; unique_id=&quot;41868&quot;&gt;&lt;property id=&quot;20148&quot; value=&quot;5&quot;/&gt;&lt;property id=&quot;20300&quot; value=&quot;Slide 25&quot;/&gt;&lt;property id=&quot;20307&quot; value=&quot;282&quot;/&gt;&lt;/object&gt;&lt;object type=&quot;3&quot; unique_id=&quot;41869&quot;&gt;&lt;property id=&quot;20148&quot; value=&quot;5&quot;/&gt;&lt;property id=&quot;20300&quot; value=&quot;Slide 26&quot;/&gt;&lt;property id=&quot;20307&quot; value=&quot;283&quot;/&gt;&lt;/object&gt;&lt;object type=&quot;3&quot; unique_id=&quot;41988&quot;&gt;&lt;property id=&quot;20148&quot; value=&quot;5&quot;/&gt;&lt;property id=&quot;20300&quot; value=&quot;Slide 27&quot;/&gt;&lt;property id=&quot;20307&quot; value=&quot;285&quot;/&gt;&lt;/object&gt;&lt;object type=&quot;3&quot; unique_id=&quot;41989&quot;&gt;&lt;property id=&quot;20148&quot; value=&quot;5&quot;/&gt;&lt;property id=&quot;20300&quot; value=&quot;Slide 28&quot;/&gt;&lt;property id=&quot;20307&quot; value=&quot;286&quot;/&gt;&lt;/object&gt;&lt;object type=&quot;3&quot; unique_id=&quot;42123&quot;&gt;&lt;property id=&quot;20148&quot; value=&quot;5&quot;/&gt;&lt;property id=&quot;20300&quot; value=&quot;Slide 24&quot;/&gt;&lt;property id=&quot;20307&quot; value=&quot;287&quot;/&gt;&lt;/object&gt;&lt;object type=&quot;3&quot; unique_id=&quot;42436&quot;&gt;&lt;property id=&quot;20148&quot; value=&quot;5&quot;/&gt;&lt;property id=&quot;20300&quot; value=&quot;Slide 31&quot;/&gt;&lt;property id=&quot;20307&quot; value=&quot;289&quot;/&gt;&lt;/object&gt;&lt;object type=&quot;3&quot; unique_id=&quot;42437&quot;&gt;&lt;property id=&quot;20148&quot; value=&quot;5&quot;/&gt;&lt;property id=&quot;20300&quot; value=&quot;Slide 15&quot;/&gt;&lt;property id=&quot;20307&quot; value=&quot;288&quot;/&gt;&lt;/object&gt;&lt;object type=&quot;3&quot; unique_id=&quot;42550&quot;&gt;&lt;property id=&quot;20148&quot; value=&quot;5&quot;/&gt;&lt;property id=&quot;20300&quot; value=&quot;Slide 30&quot;/&gt;&lt;property id=&quot;20307&quot; value=&quot;291&quot;/&gt;&lt;/object&gt;&lt;object type=&quot;3&quot; unique_id=&quot;42725&quot;&gt;&lt;property id=&quot;20148&quot; value=&quot;5&quot;/&gt;&lt;property id=&quot;20300&quot; value=&quot;Slide 18&quot;/&gt;&lt;property id=&quot;20307&quot; value=&quot;293&quot;/&gt;&lt;/object&gt;&lt;object type=&quot;3&quot; unique_id=&quot;42728&quot;&gt;&lt;property id=&quot;20148&quot; value=&quot;5&quot;/&gt;&lt;property id=&quot;20300&quot; value=&quot;Slide 32&quot;/&gt;&lt;property id=&quot;20307&quot; value=&quot;292&quot;/&gt;&lt;/object&gt;&lt;object type=&quot;3&quot; unique_id=&quot;43254&quot;&gt;&lt;property id=&quot;20148&quot; value=&quot;5&quot;/&gt;&lt;property id=&quot;20300&quot; value=&quot;Slide 2&quot;/&gt;&lt;property id=&quot;20307&quot; value=&quot;295&quot;/&gt;&lt;/object&gt;&lt;object type=&quot;3&quot; unique_id=&quot;43255&quot;&gt;&lt;property id=&quot;20148&quot; value=&quot;5&quot;/&gt;&lt;property id=&quot;20300&quot; value=&quot;Slide 4&quot;/&gt;&lt;property id=&quot;20307&quot; value=&quot;296&quot;/&gt;&lt;/object&gt;&lt;object type=&quot;3&quot; unique_id=&quot;43256&quot;&gt;&lt;property id=&quot;20148&quot; value=&quot;5&quot;/&gt;&lt;property id=&quot;20300&quot; value=&quot;Slide 7&quot;/&gt;&lt;property id=&quot;20307&quot; value=&quot;297&quot;/&gt;&lt;/object&gt;&lt;object type=&quot;3&quot; unique_id=&quot;43257&quot;&gt;&lt;property id=&quot;20148&quot; value=&quot;5&quot;/&gt;&lt;property id=&quot;20300&quot; value=&quot;Slide 14&quot;/&gt;&lt;property id=&quot;20307&quot; value=&quot;298&quot;/&gt;&lt;/object&gt;&lt;object type=&quot;3&quot; unique_id=&quot;43258&quot;&gt;&lt;property id=&quot;20148&quot; value=&quot;5&quot;/&gt;&lt;property id=&quot;20300&quot; value=&quot;Slide 16&quot;/&gt;&lt;property id=&quot;20307&quot; value=&quot;299&quot;/&gt;&lt;/object&gt;&lt;object type=&quot;3&quot; unique_id=&quot;43365&quot;&gt;&lt;property id=&quot;20148&quot; value=&quot;5&quot;/&gt;&lt;property id=&quot;20300&quot; value=&quot;Slide 29&quot;/&gt;&lt;property id=&quot;20307&quot; value=&quot;300&quot;/&gt;&lt;/object&gt;&lt;object type=&quot;3&quot; unique_id=&quot;43722&quot;&gt;&lt;property id=&quot;20148&quot; value=&quot;5&quot;/&gt;&lt;property id=&quot;20300&quot; value=&quot;Slide 35&quot;/&gt;&lt;property id=&quot;20307&quot; value=&quot;301&quot;/&gt;&lt;/object&gt;&lt;object type=&quot;3&quot; unique_id=&quot;43868&quot;&gt;&lt;property id=&quot;20148&quot; value=&quot;5&quot;/&gt;&lt;property id=&quot;20300&quot; value=&quot;Slide 3&quot;/&gt;&lt;property id=&quot;20307&quot; value=&quot;302&quot;/&gt;&lt;/object&gt;&lt;object type=&quot;3&quot; unique_id=&quot;45286&quot;&gt;&lt;property id=&quot;20148&quot; value=&quot;5&quot;/&gt;&lt;property id=&quot;20300&quot; value=&quot;Slide 6 - &amp;quot;CAMBODIAN GENOCIDE: THE KILLING FIELDS&amp;quot;&quot;/&gt;&lt;property id=&quot;20307&quot; value=&quot;305&quot;/&gt;&lt;/object&gt;&lt;/object&gt;&lt;object type=&quot;8&quot; unique_id=&quot;10035&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14743</TotalTime>
  <Words>2132</Words>
  <Application>Microsoft Office PowerPoint</Application>
  <PresentationFormat>On-screen Show (4:3)</PresentationFormat>
  <Paragraphs>225</Paragraphs>
  <Slides>32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Chaparral Pro</vt:lpstr>
      <vt:lpstr>Segoe UI</vt:lpstr>
      <vt:lpstr>Times New Roman</vt:lpstr>
      <vt:lpstr>Newsprint</vt:lpstr>
      <vt:lpstr>THE CAMBODIAN GENOCIDE </vt:lpstr>
      <vt:lpstr>PowerPoint Presentation</vt:lpstr>
      <vt:lpstr>Where is Cambodia?</vt:lpstr>
      <vt:lpstr>Land of spectacular temples</vt:lpstr>
      <vt:lpstr>Land of Buddhism</vt:lpstr>
      <vt:lpstr>PowerPoint Presentation</vt:lpstr>
      <vt:lpstr>PowerPoint Presentation</vt:lpstr>
      <vt:lpstr>PowerPoint Presentation</vt:lpstr>
      <vt:lpstr>PowerPoint Presentation</vt:lpstr>
      <vt:lpstr>PowerPoint Presentation</vt:lpstr>
      <vt:lpstr>PowerPoint Presentation</vt:lpstr>
      <vt:lpstr>U.S. BOMBING, HO CHI MINH TRAIL</vt:lpstr>
      <vt:lpstr>U.S. BOMBING OF CAMBODIA</vt:lpstr>
      <vt:lpstr>U.S. BOMBING OF CAMBODIA</vt:lpstr>
      <vt:lpstr>U.S. BOMBING OF CAMBODIA</vt:lpstr>
      <vt:lpstr>U.S. BOMBING OF CAMBODIA</vt:lpstr>
      <vt:lpstr>PowerPoint Presentation</vt:lpstr>
      <vt:lpstr>EVACUATION OF PHNOM PENH </vt:lpstr>
      <vt:lpstr>CAMBODIAN GENOCIDE</vt:lpstr>
      <vt:lpstr>WHO WERE THE KHMER ROUGE?</vt:lpstr>
      <vt:lpstr>WHO WERE THE KHMER ROUGE?</vt:lpstr>
      <vt:lpstr>WHO WERE THE KHMER ROUGE?</vt:lpstr>
      <vt:lpstr>PowerPoint Presentation</vt:lpstr>
      <vt:lpstr>PowerPoint Presentation</vt:lpstr>
      <vt:lpstr>S-21 SECRET PRISON</vt:lpstr>
      <vt:lpstr>PowerPoint Presentation</vt:lpstr>
      <vt:lpstr>PowerPoint Presentation</vt:lpstr>
      <vt:lpstr>PowerPoint Presentation</vt:lpstr>
      <vt:lpstr>THE KILLING FIELDS</vt:lpstr>
      <vt:lpstr>MARRIAGE UNDER THE KHMER ROUGE</vt:lpstr>
      <vt:lpstr>PowerPoint Presentation</vt:lpstr>
      <vt:lpstr>Sources and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Z</dc:creator>
  <cp:lastModifiedBy>Justin Kwan</cp:lastModifiedBy>
  <cp:revision>229</cp:revision>
  <cp:lastPrinted>2016-12-13T17:26:07Z</cp:lastPrinted>
  <dcterms:created xsi:type="dcterms:W3CDTF">2016-06-09T16:25:12Z</dcterms:created>
  <dcterms:modified xsi:type="dcterms:W3CDTF">2019-02-22T00:08:38Z</dcterms:modified>
</cp:coreProperties>
</file>